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3" r:id="rId8"/>
    <p:sldId id="262" r:id="rId9"/>
    <p:sldId id="265" r:id="rId10"/>
    <p:sldId id="266" r:id="rId11"/>
    <p:sldId id="267" r:id="rId12"/>
    <p:sldId id="264" r:id="rId13"/>
  </p:sldIdLst>
  <p:sldSz cx="9144000" cy="6858000" type="screen4x3"/>
  <p:notesSz cx="6858000" cy="91440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168" autoAdjust="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4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tr-TR"/>
  <c:style val="12"/>
  <c:chart>
    <c:title>
      <c:tx>
        <c:rich>
          <a:bodyPr/>
          <a:lstStyle/>
          <a:p>
            <a:pPr>
              <a:defRPr/>
            </a:pPr>
            <a:r>
              <a:rPr lang="en-US"/>
              <a:t>NC = 100</a:t>
            </a:r>
          </a:p>
        </c:rich>
      </c:tx>
      <c:layout/>
    </c:title>
    <c:plotArea>
      <c:layout/>
      <c:lineChart>
        <c:grouping val="stacked"/>
        <c:ser>
          <c:idx val="0"/>
          <c:order val="0"/>
          <c:tx>
            <c:strRef>
              <c:f>Sheet1!$B$1</c:f>
              <c:strCache>
                <c:ptCount val="1"/>
                <c:pt idx="0">
                  <c:v>100 Cities</c:v>
                </c:pt>
              </c:strCache>
            </c:strRef>
          </c:tx>
          <c:cat>
            <c:numRef>
              <c:f>Sheet1!$A$2:$A$5</c:f>
              <c:numCache>
                <c:formatCode>General</c:formatCode>
                <c:ptCount val="4"/>
                <c:pt idx="0">
                  <c:v>1</c:v>
                </c:pt>
                <c:pt idx="1">
                  <c:v>2</c:v>
                </c:pt>
                <c:pt idx="2">
                  <c:v>5</c:v>
                </c:pt>
                <c:pt idx="3">
                  <c:v>10</c:v>
                </c:pt>
              </c:numCache>
            </c:numRef>
          </c:cat>
          <c:val>
            <c:numRef>
              <c:f>Sheet1!$B$2:$B$5</c:f>
              <c:numCache>
                <c:formatCode>0.00</c:formatCode>
                <c:ptCount val="4"/>
                <c:pt idx="0">
                  <c:v>2.1179999999999999</c:v>
                </c:pt>
                <c:pt idx="1">
                  <c:v>6.1180000000000003</c:v>
                </c:pt>
                <c:pt idx="2">
                  <c:v>6.5410000000000004</c:v>
                </c:pt>
                <c:pt idx="3">
                  <c:v>10.288</c:v>
                </c:pt>
              </c:numCache>
            </c:numRef>
          </c:val>
        </c:ser>
        <c:marker val="1"/>
        <c:axId val="103634048"/>
        <c:axId val="103636352"/>
      </c:lineChart>
      <c:catAx>
        <c:axId val="103634048"/>
        <c:scaling>
          <c:orientation val="minMax"/>
        </c:scaling>
        <c:axPos val="b"/>
        <c:numFmt formatCode="General" sourceLinked="1"/>
        <c:tickLblPos val="nextTo"/>
        <c:crossAx val="103636352"/>
        <c:crosses val="autoZero"/>
        <c:auto val="1"/>
        <c:lblAlgn val="ctr"/>
        <c:lblOffset val="100"/>
      </c:catAx>
      <c:valAx>
        <c:axId val="103636352"/>
        <c:scaling>
          <c:orientation val="minMax"/>
        </c:scaling>
        <c:axPos val="l"/>
        <c:majorGridlines/>
        <c:numFmt formatCode="0.00" sourceLinked="1"/>
        <c:tickLblPos val="nextTo"/>
        <c:crossAx val="103634048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tr-TR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tr-TR"/>
  <c:style val="15"/>
  <c:chart>
    <c:title>
      <c:layout/>
    </c:title>
    <c:plotArea>
      <c:layout/>
      <c:lineChart>
        <c:grouping val="stacked"/>
        <c:ser>
          <c:idx val="0"/>
          <c:order val="0"/>
          <c:tx>
            <c:strRef>
              <c:f>Sheet1!$B$1</c:f>
              <c:strCache>
                <c:ptCount val="1"/>
                <c:pt idx="0">
                  <c:v>200 Cities</c:v>
                </c:pt>
              </c:strCache>
            </c:strRef>
          </c:tx>
          <c:dLbls>
            <c:showVal val="1"/>
          </c:dLbls>
          <c:cat>
            <c:numRef>
              <c:f>Sheet1!$A$2:$A$5</c:f>
              <c:numCache>
                <c:formatCode>General</c:formatCode>
                <c:ptCount val="4"/>
                <c:pt idx="0">
                  <c:v>1</c:v>
                </c:pt>
                <c:pt idx="1">
                  <c:v>2</c:v>
                </c:pt>
                <c:pt idx="2">
                  <c:v>5</c:v>
                </c:pt>
                <c:pt idx="3">
                  <c:v>10</c:v>
                </c:pt>
              </c:numCache>
            </c:numRef>
          </c:cat>
          <c:val>
            <c:numRef>
              <c:f>Sheet1!$B$2:$B$5</c:f>
              <c:numCache>
                <c:formatCode>0.00</c:formatCode>
                <c:ptCount val="4"/>
                <c:pt idx="0">
                  <c:v>3.1040000000000001</c:v>
                </c:pt>
                <c:pt idx="1">
                  <c:v>3.1930000000000001</c:v>
                </c:pt>
                <c:pt idx="2">
                  <c:v>6.8250000000000002</c:v>
                </c:pt>
                <c:pt idx="3">
                  <c:v>10.468</c:v>
                </c:pt>
              </c:numCache>
            </c:numRef>
          </c:val>
        </c:ser>
        <c:dLbls>
          <c:showVal val="1"/>
        </c:dLbls>
        <c:marker val="1"/>
        <c:axId val="89642880"/>
        <c:axId val="89699072"/>
      </c:lineChart>
      <c:catAx>
        <c:axId val="89642880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tr-TR"/>
                  <a:t>Number of Processors</a:t>
                </a:r>
              </a:p>
            </c:rich>
          </c:tx>
          <c:layout/>
        </c:title>
        <c:numFmt formatCode="General" sourceLinked="1"/>
        <c:majorTickMark val="none"/>
        <c:tickLblPos val="nextTo"/>
        <c:crossAx val="89699072"/>
        <c:crosses val="autoZero"/>
        <c:auto val="1"/>
        <c:lblAlgn val="ctr"/>
        <c:lblOffset val="100"/>
      </c:catAx>
      <c:valAx>
        <c:axId val="89699072"/>
        <c:scaling>
          <c:orientation val="minMax"/>
        </c:scaling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tr-TR"/>
                  <a:t>Time</a:t>
                </a:r>
              </a:p>
            </c:rich>
          </c:tx>
          <c:layout/>
        </c:title>
        <c:numFmt formatCode="0.00" sourceLinked="1"/>
        <c:majorTickMark val="none"/>
        <c:tickLblPos val="nextTo"/>
        <c:crossAx val="89642880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tr-TR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tr-TR"/>
  <c:style val="10"/>
  <c:chart>
    <c:autoTitleDeleted val="1"/>
    <c:plotArea>
      <c:layout/>
      <c:lineChart>
        <c:grouping val="stacked"/>
        <c:ser>
          <c:idx val="0"/>
          <c:order val="0"/>
          <c:tx>
            <c:strRef>
              <c:f>Sheet1!$B$1</c:f>
              <c:strCache>
                <c:ptCount val="1"/>
                <c:pt idx="0">
                  <c:v>500 Cities</c:v>
                </c:pt>
              </c:strCache>
            </c:strRef>
          </c:tx>
          <c:cat>
            <c:numRef>
              <c:f>Sheet1!$A$2:$A$5</c:f>
              <c:numCache>
                <c:formatCode>General</c:formatCode>
                <c:ptCount val="4"/>
                <c:pt idx="0">
                  <c:v>1</c:v>
                </c:pt>
                <c:pt idx="1">
                  <c:v>2</c:v>
                </c:pt>
                <c:pt idx="2">
                  <c:v>5</c:v>
                </c:pt>
                <c:pt idx="3">
                  <c:v>10</c:v>
                </c:pt>
              </c:numCache>
            </c:numRef>
          </c:cat>
          <c:val>
            <c:numRef>
              <c:f>Sheet1!$B$2:$B$5</c:f>
              <c:numCache>
                <c:formatCode>0.00</c:formatCode>
                <c:ptCount val="4"/>
                <c:pt idx="0">
                  <c:v>24.366</c:v>
                </c:pt>
                <c:pt idx="1">
                  <c:v>12.039</c:v>
                </c:pt>
                <c:pt idx="2">
                  <c:v>11.102</c:v>
                </c:pt>
                <c:pt idx="3">
                  <c:v>13.5</c:v>
                </c:pt>
              </c:numCache>
            </c:numRef>
          </c:val>
        </c:ser>
        <c:dLbls/>
        <c:dropLines/>
        <c:marker val="1"/>
        <c:axId val="95638272"/>
        <c:axId val="95640960"/>
      </c:lineChart>
      <c:catAx>
        <c:axId val="95638272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tr-TR"/>
                  <a:t>Number of Processors</a:t>
                </a:r>
              </a:p>
            </c:rich>
          </c:tx>
          <c:layout/>
        </c:title>
        <c:numFmt formatCode="General" sourceLinked="1"/>
        <c:majorTickMark val="none"/>
        <c:tickLblPos val="nextTo"/>
        <c:crossAx val="95640960"/>
        <c:crosses val="autoZero"/>
        <c:auto val="1"/>
        <c:lblAlgn val="ctr"/>
        <c:lblOffset val="100"/>
      </c:catAx>
      <c:valAx>
        <c:axId val="95640960"/>
        <c:scaling>
          <c:orientation val="minMax"/>
        </c:scaling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tr-TR"/>
                  <a:t>Time</a:t>
                </a:r>
              </a:p>
            </c:rich>
          </c:tx>
          <c:layout/>
        </c:title>
        <c:numFmt formatCode="0.00" sourceLinked="1"/>
        <c:tickLblPos val="nextTo"/>
        <c:crossAx val="95638272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tr-TR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tr-TR"/>
  <c:style val="32"/>
  <c:chart>
    <c:autoTitleDeleted val="1"/>
    <c:plotArea>
      <c:layout/>
      <c:lineChart>
        <c:grouping val="stacked"/>
        <c:ser>
          <c:idx val="0"/>
          <c:order val="0"/>
          <c:tx>
            <c:strRef>
              <c:f>Sheet1!$B$1</c:f>
              <c:strCache>
                <c:ptCount val="1"/>
                <c:pt idx="0">
                  <c:v>700 Cities</c:v>
                </c:pt>
              </c:strCache>
            </c:strRef>
          </c:tx>
          <c:cat>
            <c:numRef>
              <c:f>Sheet1!$A$2:$A$5</c:f>
              <c:numCache>
                <c:formatCode>General</c:formatCode>
                <c:ptCount val="4"/>
                <c:pt idx="0">
                  <c:v>1</c:v>
                </c:pt>
                <c:pt idx="1">
                  <c:v>2</c:v>
                </c:pt>
                <c:pt idx="2">
                  <c:v>5</c:v>
                </c:pt>
                <c:pt idx="3">
                  <c:v>10</c:v>
                </c:pt>
              </c:numCache>
            </c:numRef>
          </c:cat>
          <c:val>
            <c:numRef>
              <c:f>Sheet1!$B$2:$B$5</c:f>
              <c:numCache>
                <c:formatCode>0.00</c:formatCode>
                <c:ptCount val="4"/>
                <c:pt idx="0">
                  <c:v>61.183</c:v>
                </c:pt>
                <c:pt idx="1">
                  <c:v>32.234999999999999</c:v>
                </c:pt>
                <c:pt idx="2">
                  <c:v>23.103999999999999</c:v>
                </c:pt>
                <c:pt idx="3">
                  <c:v>21.768000000000001</c:v>
                </c:pt>
              </c:numCache>
            </c:numRef>
          </c:val>
        </c:ser>
        <c:dropLines/>
        <c:marker val="1"/>
        <c:axId val="103963264"/>
        <c:axId val="107458944"/>
      </c:lineChart>
      <c:catAx>
        <c:axId val="103963264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tr-TR"/>
                  <a:t>Number of Processors</a:t>
                </a:r>
              </a:p>
            </c:rich>
          </c:tx>
          <c:layout/>
        </c:title>
        <c:numFmt formatCode="General" sourceLinked="1"/>
        <c:majorTickMark val="none"/>
        <c:tickLblPos val="nextTo"/>
        <c:crossAx val="107458944"/>
        <c:crosses val="autoZero"/>
        <c:auto val="1"/>
        <c:lblAlgn val="ctr"/>
        <c:lblOffset val="100"/>
      </c:catAx>
      <c:valAx>
        <c:axId val="107458944"/>
        <c:scaling>
          <c:orientation val="minMax"/>
        </c:scaling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tr-TR"/>
                  <a:t>Time</a:t>
                </a:r>
              </a:p>
            </c:rich>
          </c:tx>
          <c:layout/>
        </c:title>
        <c:numFmt formatCode="0.00" sourceLinked="1"/>
        <c:tickLblPos val="nextTo"/>
        <c:crossAx val="103963264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tr-TR"/>
    </a:p>
  </c:txPr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A6CEBA-4000-4BC5-8FCC-5B8046FEA7FE}" type="datetimeFigureOut">
              <a:rPr lang="fr-FR"/>
              <a:pPr>
                <a:defRPr/>
              </a:pPr>
              <a:t>05/01/2010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2B0603-B45D-459A-BF52-3FA56F725C19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B8A041-6457-4E1C-9AA2-09E7F131B934}" type="datetimeFigureOut">
              <a:rPr lang="fr-FR"/>
              <a:pPr>
                <a:defRPr/>
              </a:pPr>
              <a:t>05/01/2010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7F7E0D-908B-4C15-967C-E22164282B24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1C4CBF-FC7A-47DF-BE1E-EDAA0B98B65C}" type="datetimeFigureOut">
              <a:rPr lang="fr-FR"/>
              <a:pPr>
                <a:defRPr/>
              </a:pPr>
              <a:t>05/01/2010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252231-0133-4408-8E49-EF04C60D1A09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407524-3EFC-4271-8DC8-912FD40F9952}" type="datetimeFigureOut">
              <a:rPr lang="fr-FR"/>
              <a:pPr>
                <a:defRPr/>
              </a:pPr>
              <a:t>05/01/2010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7D7B91-BFD2-4B5C-B686-E48A87EA032B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C0BF48-6AD3-4A78-9323-46222D9911AF}" type="datetimeFigureOut">
              <a:rPr lang="fr-FR"/>
              <a:pPr>
                <a:defRPr/>
              </a:pPr>
              <a:t>05/01/2010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A18619-853D-4968-858F-50D2299BFFC2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29AC00-B20C-4C38-A181-1F72B4F0CDFC}" type="datetimeFigureOut">
              <a:rPr lang="fr-FR"/>
              <a:pPr>
                <a:defRPr/>
              </a:pPr>
              <a:t>05/01/2010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EED208-001C-4C3B-AAA2-7B48C2BF270D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7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D4B13E-5B46-4B7B-8D30-67CF25052FAD}" type="datetimeFigureOut">
              <a:rPr lang="fr-FR"/>
              <a:pPr>
                <a:defRPr/>
              </a:pPr>
              <a:t>05/01/2010</a:t>
            </a:fld>
            <a:endParaRPr lang="fr-FR"/>
          </a:p>
        </p:txBody>
      </p:sp>
      <p:sp>
        <p:nvSpPr>
          <p:cNvPr id="8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002C27-E281-4FE2-97AF-E900AA91A666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5BAFE1-7C2E-4E78-8264-AB1A8109CA86}" type="datetimeFigureOut">
              <a:rPr lang="fr-FR"/>
              <a:pPr>
                <a:defRPr/>
              </a:pPr>
              <a:t>05/01/2010</a:t>
            </a:fld>
            <a:endParaRPr lang="fr-FR"/>
          </a:p>
        </p:txBody>
      </p:sp>
      <p:sp>
        <p:nvSpPr>
          <p:cNvPr id="4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3BC96B-ACB6-4E1B-886A-54CA7354B9FE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744657-3C7B-4DE8-8D34-9464A1933924}" type="datetimeFigureOut">
              <a:rPr lang="fr-FR"/>
              <a:pPr>
                <a:defRPr/>
              </a:pPr>
              <a:t>05/01/2010</a:t>
            </a:fld>
            <a:endParaRPr lang="fr-FR"/>
          </a:p>
        </p:txBody>
      </p:sp>
      <p:sp>
        <p:nvSpPr>
          <p:cNvPr id="3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81BEDF-4EB7-470E-936E-291BE68F4FD0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05DEC3-DEAF-450B-9382-E4B741B580DC}" type="datetimeFigureOut">
              <a:rPr lang="fr-FR"/>
              <a:pPr>
                <a:defRPr/>
              </a:pPr>
              <a:t>05/01/2010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A509B0-669F-44B6-AC29-3491452BE3E0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fr-FR" noProof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3C9A9A-A30F-4EFD-B08C-C3C79AEC87C4}" type="datetimeFigureOut">
              <a:rPr lang="fr-FR"/>
              <a:pPr>
                <a:defRPr/>
              </a:pPr>
              <a:t>05/01/2010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5CFDB5-15CF-4BEF-B577-5C6C6E46394C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 style du titre</a:t>
            </a:r>
          </a:p>
        </p:txBody>
      </p:sp>
      <p:sp>
        <p:nvSpPr>
          <p:cNvPr id="1027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AC70B34B-6A12-4BCD-BF02-699B55ED7A19}" type="datetimeFigureOut">
              <a:rPr lang="fr-FR"/>
              <a:pPr>
                <a:defRPr/>
              </a:pPr>
              <a:t>05/01/2010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D3508676-C1BE-481E-813D-050F87AE37FB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re 1"/>
          <p:cNvSpPr>
            <a:spLocks noGrp="1"/>
          </p:cNvSpPr>
          <p:nvPr>
            <p:ph type="ctrTitle"/>
          </p:nvPr>
        </p:nvSpPr>
        <p:spPr>
          <a:xfrm>
            <a:off x="1371632" y="1643063"/>
            <a:ext cx="7772400" cy="1470025"/>
          </a:xfrm>
        </p:spPr>
        <p:txBody>
          <a:bodyPr/>
          <a:lstStyle/>
          <a:p>
            <a:r>
              <a:rPr lang="tr-TR" sz="3600" dirty="0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Travelling Salesman Problem</a:t>
            </a:r>
            <a:endParaRPr lang="fr-FR" sz="3600" dirty="0" smtClean="0">
              <a:solidFill>
                <a:schemeClr val="bg1"/>
              </a:solidFill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2051" name="Sous-titre 2"/>
          <p:cNvSpPr>
            <a:spLocks noGrp="1"/>
          </p:cNvSpPr>
          <p:nvPr>
            <p:ph type="subTitle" idx="1"/>
          </p:nvPr>
        </p:nvSpPr>
        <p:spPr>
          <a:xfrm>
            <a:off x="3600488" y="5248300"/>
            <a:ext cx="6400800" cy="1752600"/>
          </a:xfrm>
        </p:spPr>
        <p:txBody>
          <a:bodyPr/>
          <a:lstStyle/>
          <a:p>
            <a:r>
              <a:rPr lang="tr-TR" sz="2800" i="1" dirty="0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an unfinished story...</a:t>
            </a:r>
            <a:endParaRPr lang="fr-FR" sz="2800" i="1" dirty="0" smtClean="0">
              <a:solidFill>
                <a:schemeClr val="bg1"/>
              </a:solidFill>
              <a:latin typeface="Consolas" pitchFamily="49" charset="0"/>
              <a:cs typeface="Consolas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57200" y="71414"/>
            <a:ext cx="8229600" cy="114300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tr-TR" sz="4000" dirty="0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TSP with Parallel Computing</a:t>
            </a:r>
          </a:p>
        </p:txBody>
      </p:sp>
      <p:graphicFrame>
        <p:nvGraphicFramePr>
          <p:cNvPr id="8" name="Chart 7"/>
          <p:cNvGraphicFramePr/>
          <p:nvPr/>
        </p:nvGraphicFramePr>
        <p:xfrm>
          <a:off x="1357290" y="1818341"/>
          <a:ext cx="6795247" cy="503965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57200" y="71414"/>
            <a:ext cx="8229600" cy="114300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tr-TR" sz="4000" dirty="0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TSP with Parallel Computing</a:t>
            </a:r>
          </a:p>
        </p:txBody>
      </p:sp>
      <p:graphicFrame>
        <p:nvGraphicFramePr>
          <p:cNvPr id="8" name="Chart 7"/>
          <p:cNvGraphicFramePr/>
          <p:nvPr/>
        </p:nvGraphicFramePr>
        <p:xfrm>
          <a:off x="1643042" y="2214554"/>
          <a:ext cx="6286544" cy="44681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re 1"/>
          <p:cNvSpPr>
            <a:spLocks noGrp="1"/>
          </p:cNvSpPr>
          <p:nvPr>
            <p:ph type="title"/>
          </p:nvPr>
        </p:nvSpPr>
        <p:spPr>
          <a:xfrm>
            <a:off x="2671794" y="506433"/>
            <a:ext cx="6400800" cy="1143000"/>
          </a:xfrm>
        </p:spPr>
        <p:txBody>
          <a:bodyPr/>
          <a:lstStyle/>
          <a:p>
            <a:pPr algn="l"/>
            <a:r>
              <a:rPr lang="tr-TR" sz="4000" dirty="0" smtClean="0">
                <a:latin typeface="Consolas" pitchFamily="49" charset="0"/>
                <a:cs typeface="Consolas" pitchFamily="49" charset="0"/>
              </a:rPr>
              <a:t>Conclusion</a:t>
            </a:r>
            <a:endParaRPr lang="fr-FR" sz="4000" dirty="0" smtClean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3075" name="Espace réservé du contenu 2"/>
          <p:cNvSpPr>
            <a:spLocks noGrp="1"/>
          </p:cNvSpPr>
          <p:nvPr>
            <p:ph idx="1"/>
          </p:nvPr>
        </p:nvSpPr>
        <p:spPr>
          <a:xfrm>
            <a:off x="2671794" y="1571612"/>
            <a:ext cx="6400800" cy="4525963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tr-TR" sz="1800" dirty="0" smtClean="0">
                <a:latin typeface="Consolas" pitchFamily="49" charset="0"/>
              </a:rPr>
              <a:t>For small-size TSP </a:t>
            </a:r>
            <a:r>
              <a:rPr lang="tr-TR" sz="1800" dirty="0" smtClean="0">
                <a:latin typeface="Consolas" pitchFamily="49" charset="0"/>
              </a:rPr>
              <a:t>(n &lt; 50), </a:t>
            </a:r>
            <a:r>
              <a:rPr lang="tr-TR" sz="1800" dirty="0" smtClean="0">
                <a:latin typeface="Consolas" pitchFamily="49" charset="0"/>
              </a:rPr>
              <a:t>improved greedy 2-opt algorithm is recommended. </a:t>
            </a:r>
            <a:endParaRPr lang="tr-TR" sz="1800" dirty="0" smtClean="0">
              <a:latin typeface="Consolas" pitchFamily="49" charset="0"/>
            </a:endParaRPr>
          </a:p>
          <a:p>
            <a:pPr>
              <a:lnSpc>
                <a:spcPct val="150000"/>
              </a:lnSpc>
            </a:pPr>
            <a:r>
              <a:rPr lang="tr-TR" sz="1800" dirty="0" smtClean="0">
                <a:latin typeface="Consolas" pitchFamily="49" charset="0"/>
              </a:rPr>
              <a:t>For </a:t>
            </a:r>
            <a:r>
              <a:rPr lang="tr-TR" sz="1800" dirty="0" smtClean="0">
                <a:latin typeface="Consolas" pitchFamily="49" charset="0"/>
              </a:rPr>
              <a:t>medium-size TSP </a:t>
            </a:r>
            <a:r>
              <a:rPr lang="tr-TR" sz="1800" dirty="0" smtClean="0">
                <a:latin typeface="Consolas" pitchFamily="49" charset="0"/>
              </a:rPr>
              <a:t>( 50 &lt; n &lt; 100</a:t>
            </a:r>
            <a:r>
              <a:rPr lang="tr-TR" sz="1800" dirty="0" smtClean="0">
                <a:latin typeface="Consolas" pitchFamily="49" charset="0"/>
              </a:rPr>
              <a:t>), improved 2-opt algorithm and neural network are recommended for their optimality and efficiency. </a:t>
            </a:r>
            <a:endParaRPr lang="tr-TR" sz="1800" dirty="0" smtClean="0">
              <a:latin typeface="Consolas" pitchFamily="49" charset="0"/>
            </a:endParaRPr>
          </a:p>
          <a:p>
            <a:pPr>
              <a:lnSpc>
                <a:spcPct val="150000"/>
              </a:lnSpc>
            </a:pPr>
            <a:r>
              <a:rPr lang="tr-TR" sz="1800" dirty="0" smtClean="0">
                <a:latin typeface="Consolas" pitchFamily="49" charset="0"/>
              </a:rPr>
              <a:t>For large-size </a:t>
            </a:r>
            <a:r>
              <a:rPr lang="tr-TR" sz="1800" dirty="0" smtClean="0">
                <a:latin typeface="Consolas" pitchFamily="49" charset="0"/>
              </a:rPr>
              <a:t>problem (</a:t>
            </a:r>
            <a:r>
              <a:rPr lang="tr-TR" sz="1800" dirty="0" smtClean="0">
                <a:latin typeface="Consolas" pitchFamily="49" charset="0"/>
              </a:rPr>
              <a:t>100 &lt; n &lt; 500</a:t>
            </a:r>
            <a:r>
              <a:rPr lang="tr-TR" sz="1800" dirty="0" smtClean="0">
                <a:latin typeface="Consolas" pitchFamily="49" charset="0"/>
              </a:rPr>
              <a:t>), the improved genetic algorithm is recommended. </a:t>
            </a:r>
            <a:endParaRPr lang="tr-TR" sz="1800" dirty="0" smtClean="0">
              <a:latin typeface="Consolas" pitchFamily="49" charset="0"/>
            </a:endParaRPr>
          </a:p>
          <a:p>
            <a:pPr>
              <a:lnSpc>
                <a:spcPct val="150000"/>
              </a:lnSpc>
            </a:pPr>
            <a:r>
              <a:rPr lang="tr-TR" sz="1800" dirty="0" smtClean="0">
                <a:latin typeface="Consolas" pitchFamily="49" charset="0"/>
              </a:rPr>
              <a:t>For </a:t>
            </a:r>
            <a:r>
              <a:rPr lang="tr-TR" sz="1800" dirty="0" smtClean="0">
                <a:latin typeface="Consolas" pitchFamily="49" charset="0"/>
              </a:rPr>
              <a:t>any problem-size, if the computational time is not a constraint, the improved neural network is always recommended.</a:t>
            </a:r>
            <a:endParaRPr lang="fr-FR" sz="1800" dirty="0" smtClean="0">
              <a:latin typeface="Consolas" pitchFamily="49" charset="0"/>
              <a:cs typeface="Consolas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re 1"/>
          <p:cNvSpPr>
            <a:spLocks noGrp="1"/>
          </p:cNvSpPr>
          <p:nvPr>
            <p:ph type="title"/>
          </p:nvPr>
        </p:nvSpPr>
        <p:spPr>
          <a:xfrm>
            <a:off x="2671794" y="506433"/>
            <a:ext cx="6400800" cy="1143000"/>
          </a:xfrm>
        </p:spPr>
        <p:txBody>
          <a:bodyPr/>
          <a:lstStyle/>
          <a:p>
            <a:pPr algn="l"/>
            <a:r>
              <a:rPr lang="tr-TR" sz="4000" dirty="0" smtClean="0">
                <a:latin typeface="Consolas" pitchFamily="49" charset="0"/>
                <a:cs typeface="Consolas" pitchFamily="49" charset="0"/>
              </a:rPr>
              <a:t>Contents</a:t>
            </a:r>
            <a:endParaRPr lang="fr-FR" sz="4000" dirty="0" smtClean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3075" name="Espace réservé du contenu 2"/>
          <p:cNvSpPr>
            <a:spLocks noGrp="1"/>
          </p:cNvSpPr>
          <p:nvPr>
            <p:ph idx="1"/>
          </p:nvPr>
        </p:nvSpPr>
        <p:spPr>
          <a:xfrm>
            <a:off x="2671794" y="1831995"/>
            <a:ext cx="6400800" cy="4525963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tr-TR" sz="2800" dirty="0" smtClean="0">
                <a:latin typeface="Consolas" pitchFamily="49" charset="0"/>
                <a:cs typeface="Consolas" pitchFamily="49" charset="0"/>
              </a:rPr>
              <a:t>Description of the problem</a:t>
            </a:r>
          </a:p>
          <a:p>
            <a:pPr>
              <a:lnSpc>
                <a:spcPct val="150000"/>
              </a:lnSpc>
            </a:pPr>
            <a:r>
              <a:rPr lang="tr-TR" sz="2800" dirty="0" smtClean="0">
                <a:latin typeface="Consolas" pitchFamily="49" charset="0"/>
                <a:cs typeface="Consolas" pitchFamily="49" charset="0"/>
              </a:rPr>
              <a:t>History</a:t>
            </a:r>
          </a:p>
          <a:p>
            <a:pPr>
              <a:lnSpc>
                <a:spcPct val="150000"/>
              </a:lnSpc>
            </a:pPr>
            <a:r>
              <a:rPr lang="tr-TR" sz="2800" dirty="0" smtClean="0">
                <a:latin typeface="Consolas" pitchFamily="49" charset="0"/>
                <a:cs typeface="Consolas" pitchFamily="49" charset="0"/>
              </a:rPr>
              <a:t>Sample Algorithms</a:t>
            </a:r>
          </a:p>
          <a:p>
            <a:pPr>
              <a:lnSpc>
                <a:spcPct val="150000"/>
              </a:lnSpc>
            </a:pPr>
            <a:r>
              <a:rPr lang="tr-TR" sz="2800" dirty="0" smtClean="0">
                <a:latin typeface="Consolas" pitchFamily="49" charset="0"/>
                <a:cs typeface="Consolas" pitchFamily="49" charset="0"/>
              </a:rPr>
              <a:t>Performance Comparison</a:t>
            </a:r>
          </a:p>
          <a:p>
            <a:pPr>
              <a:lnSpc>
                <a:spcPct val="150000"/>
              </a:lnSpc>
            </a:pPr>
            <a:r>
              <a:rPr lang="tr-TR" sz="2800" dirty="0" smtClean="0">
                <a:latin typeface="Consolas" pitchFamily="49" charset="0"/>
                <a:cs typeface="Consolas" pitchFamily="49" charset="0"/>
              </a:rPr>
              <a:t>TSP with Parallel Computing</a:t>
            </a:r>
          </a:p>
          <a:p>
            <a:pPr>
              <a:lnSpc>
                <a:spcPct val="150000"/>
              </a:lnSpc>
            </a:pPr>
            <a:r>
              <a:rPr lang="tr-TR" sz="2800" dirty="0" smtClean="0">
                <a:latin typeface="Consolas" pitchFamily="49" charset="0"/>
                <a:cs typeface="Consolas" pitchFamily="49" charset="0"/>
              </a:rPr>
              <a:t>Conclusion</a:t>
            </a:r>
            <a:endParaRPr lang="fr-FR" sz="2800" dirty="0" smtClean="0">
              <a:latin typeface="Consolas" pitchFamily="49" charset="0"/>
              <a:cs typeface="Consolas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4000" dirty="0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Description of the Problem</a:t>
            </a:r>
            <a:endParaRPr lang="fr-FR" sz="4000" dirty="0" smtClean="0">
              <a:solidFill>
                <a:schemeClr val="bg1"/>
              </a:solidFill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4099" name="Espace réservé du contenu 2"/>
          <p:cNvSpPr>
            <a:spLocks noGrp="1"/>
          </p:cNvSpPr>
          <p:nvPr>
            <p:ph idx="1"/>
          </p:nvPr>
        </p:nvSpPr>
        <p:spPr>
          <a:xfrm>
            <a:off x="71406" y="1714488"/>
            <a:ext cx="5715040" cy="4525962"/>
          </a:xfrm>
        </p:spPr>
        <p:txBody>
          <a:bodyPr/>
          <a:lstStyle/>
          <a:p>
            <a:pPr algn="just">
              <a:buNone/>
            </a:pPr>
            <a:r>
              <a:rPr lang="tr-TR" sz="2800" dirty="0" smtClean="0">
                <a:latin typeface="Consolas" pitchFamily="49" charset="0"/>
                <a:cs typeface="Consolas" pitchFamily="49" charset="0"/>
              </a:rPr>
              <a:t>		</a:t>
            </a:r>
          </a:p>
          <a:p>
            <a:pPr algn="just">
              <a:buNone/>
            </a:pPr>
            <a:r>
              <a:rPr lang="tr-TR" sz="2800" dirty="0" smtClean="0">
                <a:latin typeface="Consolas" pitchFamily="49" charset="0"/>
                <a:cs typeface="Consolas" pitchFamily="49" charset="0"/>
              </a:rPr>
              <a:t>	</a:t>
            </a:r>
            <a:r>
              <a:rPr lang="tr-TR" sz="2800" dirty="0" smtClean="0">
                <a:latin typeface="Consolas" pitchFamily="49" charset="0"/>
                <a:cs typeface="Consolas" pitchFamily="49" charset="0"/>
              </a:rPr>
              <a:t>	</a:t>
            </a:r>
            <a:r>
              <a:rPr lang="fr-FR" sz="2800" dirty="0" err="1" smtClean="0">
                <a:latin typeface="Consolas" pitchFamily="49" charset="0"/>
                <a:cs typeface="Consolas" pitchFamily="49" charset="0"/>
              </a:rPr>
              <a:t>Given</a:t>
            </a:r>
            <a:r>
              <a:rPr lang="fr-FR" sz="28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fr-FR" sz="2800" dirty="0" smtClean="0">
                <a:latin typeface="Consolas" pitchFamily="49" charset="0"/>
                <a:cs typeface="Consolas" pitchFamily="49" charset="0"/>
              </a:rPr>
              <a:t>a </a:t>
            </a:r>
            <a:r>
              <a:rPr lang="fr-FR" sz="2800" dirty="0" err="1" smtClean="0">
                <a:latin typeface="Consolas" pitchFamily="49" charset="0"/>
                <a:cs typeface="Consolas" pitchFamily="49" charset="0"/>
              </a:rPr>
              <a:t>number</a:t>
            </a:r>
            <a:r>
              <a:rPr lang="fr-FR" sz="2800" dirty="0" smtClean="0">
                <a:latin typeface="Consolas" pitchFamily="49" charset="0"/>
                <a:cs typeface="Consolas" pitchFamily="49" charset="0"/>
              </a:rPr>
              <a:t> of </a:t>
            </a:r>
            <a:r>
              <a:rPr lang="fr-FR" sz="2800" dirty="0" err="1" smtClean="0">
                <a:latin typeface="Consolas" pitchFamily="49" charset="0"/>
                <a:cs typeface="Consolas" pitchFamily="49" charset="0"/>
              </a:rPr>
              <a:t>cities</a:t>
            </a:r>
            <a:r>
              <a:rPr lang="fr-FR" sz="2800" dirty="0" smtClean="0">
                <a:latin typeface="Consolas" pitchFamily="49" charset="0"/>
                <a:cs typeface="Consolas" pitchFamily="49" charset="0"/>
              </a:rPr>
              <a:t> and the </a:t>
            </a:r>
            <a:r>
              <a:rPr lang="fr-FR" sz="2800" dirty="0" err="1" smtClean="0">
                <a:latin typeface="Consolas" pitchFamily="49" charset="0"/>
                <a:cs typeface="Consolas" pitchFamily="49" charset="0"/>
              </a:rPr>
              <a:t>costs</a:t>
            </a:r>
            <a:r>
              <a:rPr lang="fr-FR" sz="2800" dirty="0" smtClean="0">
                <a:latin typeface="Consolas" pitchFamily="49" charset="0"/>
                <a:cs typeface="Consolas" pitchFamily="49" charset="0"/>
              </a:rPr>
              <a:t> of travelling </a:t>
            </a:r>
            <a:r>
              <a:rPr lang="fr-FR" sz="2800" dirty="0" err="1" smtClean="0">
                <a:latin typeface="Consolas" pitchFamily="49" charset="0"/>
                <a:cs typeface="Consolas" pitchFamily="49" charset="0"/>
              </a:rPr>
              <a:t>from</a:t>
            </a:r>
            <a:r>
              <a:rPr lang="fr-FR" sz="28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fr-FR" sz="2800" dirty="0" err="1" smtClean="0">
                <a:latin typeface="Consolas" pitchFamily="49" charset="0"/>
                <a:cs typeface="Consolas" pitchFamily="49" charset="0"/>
              </a:rPr>
              <a:t>any</a:t>
            </a:r>
            <a:r>
              <a:rPr lang="fr-FR" sz="2800" dirty="0" smtClean="0">
                <a:latin typeface="Consolas" pitchFamily="49" charset="0"/>
                <a:cs typeface="Consolas" pitchFamily="49" charset="0"/>
              </a:rPr>
              <a:t> city to </a:t>
            </a:r>
            <a:r>
              <a:rPr lang="fr-FR" sz="2800" dirty="0" err="1" smtClean="0">
                <a:latin typeface="Consolas" pitchFamily="49" charset="0"/>
                <a:cs typeface="Consolas" pitchFamily="49" charset="0"/>
              </a:rPr>
              <a:t>any</a:t>
            </a:r>
            <a:r>
              <a:rPr lang="fr-FR" sz="28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fr-FR" sz="2800" dirty="0" err="1" smtClean="0">
                <a:latin typeface="Consolas" pitchFamily="49" charset="0"/>
                <a:cs typeface="Consolas" pitchFamily="49" charset="0"/>
              </a:rPr>
              <a:t>other</a:t>
            </a:r>
            <a:r>
              <a:rPr lang="fr-FR" sz="2800" dirty="0" smtClean="0">
                <a:latin typeface="Consolas" pitchFamily="49" charset="0"/>
                <a:cs typeface="Consolas" pitchFamily="49" charset="0"/>
              </a:rPr>
              <a:t> city, </a:t>
            </a:r>
            <a:r>
              <a:rPr lang="fr-FR" sz="2800" dirty="0" err="1" smtClean="0">
                <a:latin typeface="Consolas" pitchFamily="49" charset="0"/>
                <a:cs typeface="Consolas" pitchFamily="49" charset="0"/>
              </a:rPr>
              <a:t>what</a:t>
            </a:r>
            <a:r>
              <a:rPr lang="fr-FR" sz="28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fr-FR" sz="2800" dirty="0" err="1" smtClean="0">
                <a:latin typeface="Consolas" pitchFamily="49" charset="0"/>
                <a:cs typeface="Consolas" pitchFamily="49" charset="0"/>
              </a:rPr>
              <a:t>is</a:t>
            </a:r>
            <a:r>
              <a:rPr lang="fr-FR" sz="2800" dirty="0" smtClean="0">
                <a:latin typeface="Consolas" pitchFamily="49" charset="0"/>
                <a:cs typeface="Consolas" pitchFamily="49" charset="0"/>
              </a:rPr>
              <a:t> the least-</a:t>
            </a:r>
            <a:r>
              <a:rPr lang="fr-FR" sz="2800" dirty="0" err="1" smtClean="0">
                <a:latin typeface="Consolas" pitchFamily="49" charset="0"/>
                <a:cs typeface="Consolas" pitchFamily="49" charset="0"/>
              </a:rPr>
              <a:t>cost</a:t>
            </a:r>
            <a:r>
              <a:rPr lang="fr-FR" sz="2800" dirty="0" smtClean="0">
                <a:latin typeface="Consolas" pitchFamily="49" charset="0"/>
                <a:cs typeface="Consolas" pitchFamily="49" charset="0"/>
              </a:rPr>
              <a:t> round-trip route </a:t>
            </a:r>
            <a:r>
              <a:rPr lang="fr-FR" sz="2800" dirty="0" err="1" smtClean="0">
                <a:latin typeface="Consolas" pitchFamily="49" charset="0"/>
                <a:cs typeface="Consolas" pitchFamily="49" charset="0"/>
              </a:rPr>
              <a:t>that</a:t>
            </a:r>
            <a:r>
              <a:rPr lang="fr-FR" sz="28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fr-FR" sz="2800" dirty="0" err="1" smtClean="0">
                <a:latin typeface="Consolas" pitchFamily="49" charset="0"/>
                <a:cs typeface="Consolas" pitchFamily="49" charset="0"/>
              </a:rPr>
              <a:t>visits</a:t>
            </a:r>
            <a:r>
              <a:rPr lang="fr-FR" sz="28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fr-FR" sz="2800" dirty="0" err="1" smtClean="0">
                <a:latin typeface="Consolas" pitchFamily="49" charset="0"/>
                <a:cs typeface="Consolas" pitchFamily="49" charset="0"/>
              </a:rPr>
              <a:t>each</a:t>
            </a:r>
            <a:r>
              <a:rPr lang="fr-FR" sz="2800" dirty="0" smtClean="0">
                <a:latin typeface="Consolas" pitchFamily="49" charset="0"/>
                <a:cs typeface="Consolas" pitchFamily="49" charset="0"/>
              </a:rPr>
              <a:t> city </a:t>
            </a:r>
            <a:r>
              <a:rPr lang="fr-FR" sz="2800" dirty="0" err="1" smtClean="0">
                <a:latin typeface="Consolas" pitchFamily="49" charset="0"/>
                <a:cs typeface="Consolas" pitchFamily="49" charset="0"/>
              </a:rPr>
              <a:t>exactly</a:t>
            </a:r>
            <a:r>
              <a:rPr lang="fr-FR" sz="2800" dirty="0" smtClean="0">
                <a:latin typeface="Consolas" pitchFamily="49" charset="0"/>
                <a:cs typeface="Consolas" pitchFamily="49" charset="0"/>
              </a:rPr>
              <a:t> once and </a:t>
            </a:r>
            <a:r>
              <a:rPr lang="fr-FR" sz="2800" dirty="0" err="1" smtClean="0">
                <a:latin typeface="Consolas" pitchFamily="49" charset="0"/>
                <a:cs typeface="Consolas" pitchFamily="49" charset="0"/>
              </a:rPr>
              <a:t>then</a:t>
            </a:r>
            <a:r>
              <a:rPr lang="fr-FR" sz="28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fr-FR" sz="2800" dirty="0" err="1" smtClean="0">
                <a:latin typeface="Consolas" pitchFamily="49" charset="0"/>
                <a:cs typeface="Consolas" pitchFamily="49" charset="0"/>
              </a:rPr>
              <a:t>returns</a:t>
            </a:r>
            <a:r>
              <a:rPr lang="fr-FR" sz="2800" dirty="0" smtClean="0">
                <a:latin typeface="Consolas" pitchFamily="49" charset="0"/>
                <a:cs typeface="Consolas" pitchFamily="49" charset="0"/>
              </a:rPr>
              <a:t> to the </a:t>
            </a:r>
            <a:r>
              <a:rPr lang="fr-FR" sz="2800" dirty="0" err="1" smtClean="0">
                <a:latin typeface="Consolas" pitchFamily="49" charset="0"/>
                <a:cs typeface="Consolas" pitchFamily="49" charset="0"/>
              </a:rPr>
              <a:t>starting</a:t>
            </a:r>
            <a:r>
              <a:rPr lang="fr-FR" sz="2800" dirty="0" smtClean="0">
                <a:latin typeface="Consolas" pitchFamily="49" charset="0"/>
                <a:cs typeface="Consolas" pitchFamily="49" charset="0"/>
              </a:rPr>
              <a:t> city? </a:t>
            </a:r>
          </a:p>
        </p:txBody>
      </p:sp>
      <p:pic>
        <p:nvPicPr>
          <p:cNvPr id="5" name="Picture 4" descr="tsp1_s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57884" y="2428868"/>
            <a:ext cx="3048000" cy="317182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4000" dirty="0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History</a:t>
            </a:r>
            <a:endParaRPr lang="fr-FR" sz="4000" dirty="0" smtClean="0">
              <a:solidFill>
                <a:schemeClr val="bg1"/>
              </a:solidFill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5123" name="Espace réservé du contenu 2"/>
          <p:cNvSpPr>
            <a:spLocks noGrp="1"/>
          </p:cNvSpPr>
          <p:nvPr>
            <p:ph idx="1"/>
          </p:nvPr>
        </p:nvSpPr>
        <p:spPr>
          <a:xfrm>
            <a:off x="-71470" y="2000240"/>
            <a:ext cx="7072362" cy="4525962"/>
          </a:xfrm>
        </p:spPr>
        <p:txBody>
          <a:bodyPr/>
          <a:lstStyle/>
          <a:p>
            <a:pPr algn="just">
              <a:lnSpc>
                <a:spcPct val="150000"/>
              </a:lnSpc>
              <a:buNone/>
            </a:pPr>
            <a:r>
              <a:rPr lang="tr-TR" sz="2400" dirty="0" smtClean="0"/>
              <a:t>	</a:t>
            </a:r>
            <a:r>
              <a:rPr lang="tr-TR" sz="2400" dirty="0" smtClean="0">
                <a:latin typeface="Consolas" pitchFamily="49" charset="0"/>
                <a:cs typeface="Consolas" pitchFamily="49" charset="0"/>
              </a:rPr>
              <a:t>	The </a:t>
            </a:r>
            <a:r>
              <a:rPr lang="tr-TR" sz="2400" dirty="0" smtClean="0">
                <a:latin typeface="Consolas" pitchFamily="49" charset="0"/>
                <a:cs typeface="Consolas" pitchFamily="49" charset="0"/>
              </a:rPr>
              <a:t>origins of the travelling salesman problem are unclear. A handbook for travelling salesmen from 1832 mentions the problem and includes example tours through Germany and Switzerland, but contains no mathematical </a:t>
            </a:r>
            <a:r>
              <a:rPr lang="tr-TR" sz="2400" dirty="0" smtClean="0">
                <a:latin typeface="Consolas" pitchFamily="49" charset="0"/>
                <a:cs typeface="Consolas" pitchFamily="49" charset="0"/>
              </a:rPr>
              <a:t>treatment.</a:t>
            </a:r>
            <a:endParaRPr lang="fr-FR" sz="2400" dirty="0" smtClean="0">
              <a:latin typeface="Consolas" pitchFamily="49" charset="0"/>
              <a:cs typeface="Consolas" pitchFamily="49" charset="0"/>
            </a:endParaRPr>
          </a:p>
        </p:txBody>
      </p:sp>
      <p:pic>
        <p:nvPicPr>
          <p:cNvPr id="4" name="Picture 3" descr="WilliamRowanHamilton.jpe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37345" y="2290449"/>
            <a:ext cx="1542897" cy="1876807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re 1"/>
          <p:cNvSpPr>
            <a:spLocks noGrp="1"/>
          </p:cNvSpPr>
          <p:nvPr>
            <p:ph type="title"/>
          </p:nvPr>
        </p:nvSpPr>
        <p:spPr>
          <a:xfrm>
            <a:off x="2600356" y="-24"/>
            <a:ext cx="6400800" cy="1143000"/>
          </a:xfrm>
        </p:spPr>
        <p:txBody>
          <a:bodyPr/>
          <a:lstStyle/>
          <a:p>
            <a:pPr algn="l"/>
            <a:r>
              <a:rPr lang="tr-TR" sz="4000" dirty="0" smtClean="0">
                <a:latin typeface="Consolas" pitchFamily="49" charset="0"/>
                <a:cs typeface="Consolas" pitchFamily="49" charset="0"/>
              </a:rPr>
              <a:t>Sample Algorithms</a:t>
            </a:r>
            <a:endParaRPr lang="fr-FR" sz="4000" dirty="0" smtClean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6147" name="Espace réservé du contenu 2"/>
          <p:cNvSpPr>
            <a:spLocks noGrp="1"/>
          </p:cNvSpPr>
          <p:nvPr>
            <p:ph idx="1"/>
          </p:nvPr>
        </p:nvSpPr>
        <p:spPr>
          <a:xfrm>
            <a:off x="2671794" y="1260491"/>
            <a:ext cx="6400800" cy="4525963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tr-TR" sz="2400" dirty="0" smtClean="0">
                <a:latin typeface="Consolas" pitchFamily="49" charset="0"/>
                <a:cs typeface="Consolas" pitchFamily="49" charset="0"/>
              </a:rPr>
              <a:t>Constructive Heuristics</a:t>
            </a:r>
          </a:p>
          <a:p>
            <a:pPr lvl="1">
              <a:lnSpc>
                <a:spcPct val="150000"/>
              </a:lnSpc>
            </a:pPr>
            <a:r>
              <a:rPr lang="tr-TR" sz="2400" dirty="0" smtClean="0">
                <a:latin typeface="Consolas" pitchFamily="49" charset="0"/>
                <a:cs typeface="Consolas" pitchFamily="49" charset="0"/>
              </a:rPr>
              <a:t>Nearest Neighbour (Greedy)</a:t>
            </a:r>
          </a:p>
          <a:p>
            <a:pPr lvl="1">
              <a:lnSpc>
                <a:spcPct val="150000"/>
              </a:lnSpc>
            </a:pPr>
            <a:r>
              <a:rPr lang="tr-TR" sz="2400" dirty="0" smtClean="0">
                <a:latin typeface="Consolas" pitchFamily="49" charset="0"/>
                <a:cs typeface="Consolas" pitchFamily="49" charset="0"/>
              </a:rPr>
              <a:t>Insertion Heuristics</a:t>
            </a:r>
          </a:p>
          <a:p>
            <a:pPr>
              <a:lnSpc>
                <a:spcPct val="150000"/>
              </a:lnSpc>
            </a:pPr>
            <a:r>
              <a:rPr lang="tr-TR" sz="2400" dirty="0" smtClean="0">
                <a:latin typeface="Consolas" pitchFamily="49" charset="0"/>
                <a:cs typeface="Consolas" pitchFamily="49" charset="0"/>
              </a:rPr>
              <a:t>2-OPT</a:t>
            </a:r>
          </a:p>
          <a:p>
            <a:pPr>
              <a:lnSpc>
                <a:spcPct val="150000"/>
              </a:lnSpc>
            </a:pPr>
            <a:r>
              <a:rPr lang="tr-TR" sz="2400" dirty="0" smtClean="0">
                <a:latin typeface="Consolas" pitchFamily="49" charset="0"/>
                <a:cs typeface="Consolas" pitchFamily="49" charset="0"/>
              </a:rPr>
              <a:t>3-OPT</a:t>
            </a:r>
          </a:p>
          <a:p>
            <a:pPr>
              <a:lnSpc>
                <a:spcPct val="150000"/>
              </a:lnSpc>
            </a:pPr>
            <a:r>
              <a:rPr lang="tr-TR" sz="2400" dirty="0" smtClean="0">
                <a:latin typeface="Consolas" pitchFamily="49" charset="0"/>
                <a:cs typeface="Consolas" pitchFamily="49" charset="0"/>
              </a:rPr>
              <a:t>Genetic Algoritms</a:t>
            </a:r>
          </a:p>
          <a:p>
            <a:pPr>
              <a:lnSpc>
                <a:spcPct val="150000"/>
              </a:lnSpc>
            </a:pPr>
            <a:r>
              <a:rPr lang="tr-TR" sz="2400" dirty="0" smtClean="0">
                <a:latin typeface="Consolas" pitchFamily="49" charset="0"/>
                <a:cs typeface="Consolas" pitchFamily="49" charset="0"/>
              </a:rPr>
              <a:t>Simulated Annealing</a:t>
            </a:r>
          </a:p>
          <a:p>
            <a:pPr>
              <a:lnSpc>
                <a:spcPct val="150000"/>
              </a:lnSpc>
            </a:pPr>
            <a:r>
              <a:rPr lang="tr-TR" sz="2400" dirty="0" smtClean="0">
                <a:latin typeface="Consolas" pitchFamily="49" charset="0"/>
                <a:cs typeface="Consolas" pitchFamily="49" charset="0"/>
              </a:rPr>
              <a:t>Neural Network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4000" dirty="0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Performance Comparison</a:t>
            </a:r>
            <a:endParaRPr lang="fr-FR" sz="4000" dirty="0" smtClean="0">
              <a:solidFill>
                <a:schemeClr val="bg1"/>
              </a:solidFill>
              <a:latin typeface="Consolas" pitchFamily="49" charset="0"/>
              <a:cs typeface="Consolas" pitchFamily="49" charset="0"/>
            </a:endParaRPr>
          </a:p>
        </p:txBody>
      </p:sp>
      <p:pic>
        <p:nvPicPr>
          <p:cNvPr id="6" name="Picture 5" descr="Adsız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00100" y="2071678"/>
            <a:ext cx="7104083" cy="471490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10" name="Titre 1"/>
          <p:cNvSpPr txBox="1">
            <a:spLocks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4000" b="0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onsolas" pitchFamily="49" charset="0"/>
                <a:ea typeface="+mj-ea"/>
                <a:cs typeface="Consolas" pitchFamily="49" charset="0"/>
              </a:rPr>
              <a:t>Performance Comparison</a:t>
            </a:r>
            <a:endParaRPr kumimoji="0" lang="fr-FR" sz="40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onsolas" pitchFamily="49" charset="0"/>
              <a:ea typeface="+mj-ea"/>
              <a:cs typeface="Consolas" pitchFamily="49" charset="0"/>
            </a:endParaRPr>
          </a:p>
        </p:txBody>
      </p:sp>
      <p:pic>
        <p:nvPicPr>
          <p:cNvPr id="11" name="Picture 7" descr="Adsız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4282" y="2181225"/>
            <a:ext cx="8569325" cy="4676775"/>
          </a:xfrm>
          <a:prstGeom prst="rect">
            <a:avLst/>
          </a:prstGeom>
          <a:noFill/>
        </p:spPr>
      </p:pic>
      <p:sp>
        <p:nvSpPr>
          <p:cNvPr id="12" name="TextBox 11"/>
          <p:cNvSpPr txBox="1"/>
          <p:nvPr/>
        </p:nvSpPr>
        <p:spPr>
          <a:xfrm>
            <a:off x="6920346" y="1324261"/>
            <a:ext cx="222368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400" b="1" i="1" dirty="0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continued...</a:t>
            </a:r>
            <a:endParaRPr lang="tr-TR" sz="2400" b="1" i="1" dirty="0">
              <a:solidFill>
                <a:schemeClr val="bg1"/>
              </a:solidFill>
              <a:latin typeface="Consolas" pitchFamily="49" charset="0"/>
              <a:cs typeface="Consolas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57200" y="71414"/>
            <a:ext cx="8229600" cy="114300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tr-TR" sz="4000" dirty="0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TSP with Parallel Computing</a:t>
            </a:r>
          </a:p>
        </p:txBody>
      </p:sp>
      <p:graphicFrame>
        <p:nvGraphicFramePr>
          <p:cNvPr id="8" name="Chart 7"/>
          <p:cNvGraphicFramePr/>
          <p:nvPr/>
        </p:nvGraphicFramePr>
        <p:xfrm>
          <a:off x="1357290" y="1818341"/>
          <a:ext cx="6795247" cy="503965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1643042" y="1630908"/>
            <a:ext cx="13302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Time (sec.)</a:t>
            </a:r>
            <a:endParaRPr lang="tr-TR" dirty="0"/>
          </a:p>
        </p:txBody>
      </p:sp>
      <p:sp>
        <p:nvSpPr>
          <p:cNvPr id="10" name="TextBox 9"/>
          <p:cNvSpPr txBox="1"/>
          <p:nvPr/>
        </p:nvSpPr>
        <p:spPr>
          <a:xfrm>
            <a:off x="6904112" y="6215082"/>
            <a:ext cx="4539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N</a:t>
            </a:r>
            <a:r>
              <a:rPr lang="tr-TR" baseline="-25000" dirty="0" smtClean="0"/>
              <a:t>P</a:t>
            </a:r>
            <a:endParaRPr lang="tr-TR" baseline="-25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57200" y="71414"/>
            <a:ext cx="8229600" cy="114300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tr-TR" sz="4000" dirty="0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TSP with Parallel Computing</a:t>
            </a:r>
          </a:p>
        </p:txBody>
      </p:sp>
      <p:graphicFrame>
        <p:nvGraphicFramePr>
          <p:cNvPr id="8" name="Chart 7"/>
          <p:cNvGraphicFramePr/>
          <p:nvPr/>
        </p:nvGraphicFramePr>
        <p:xfrm>
          <a:off x="1357290" y="1818341"/>
          <a:ext cx="6795247" cy="503965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05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83</TotalTime>
  <Words>168</Words>
  <Application>Microsoft Office PowerPoint</Application>
  <PresentationFormat>On-screen Show (4:3)</PresentationFormat>
  <Paragraphs>45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105</vt:lpstr>
      <vt:lpstr>Travelling Salesman Problem</vt:lpstr>
      <vt:lpstr>Contents</vt:lpstr>
      <vt:lpstr>Description of the Problem</vt:lpstr>
      <vt:lpstr>History</vt:lpstr>
      <vt:lpstr>Sample Algorithms</vt:lpstr>
      <vt:lpstr>Performance Comparison</vt:lpstr>
      <vt:lpstr>Slide 7</vt:lpstr>
      <vt:lpstr>TSP with Parallel Computing</vt:lpstr>
      <vt:lpstr>TSP with Parallel Computing</vt:lpstr>
      <vt:lpstr>TSP with Parallel Computing</vt:lpstr>
      <vt:lpstr>TSP with Parallel Computing</vt:lpstr>
      <vt:lpstr>Conclusion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 NAME</dc:title>
  <dc:creator>yLMZ</dc:creator>
  <cp:lastModifiedBy>yLMZ</cp:lastModifiedBy>
  <cp:revision>10</cp:revision>
  <dcterms:created xsi:type="dcterms:W3CDTF">2010-01-05T10:03:44Z</dcterms:created>
  <dcterms:modified xsi:type="dcterms:W3CDTF">2010-01-05T11:27:38Z</dcterms:modified>
</cp:coreProperties>
</file>