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5"/>
  </p:notesMasterIdLst>
  <p:sldIdLst>
    <p:sldId id="256" r:id="rId2"/>
    <p:sldId id="260" r:id="rId3"/>
    <p:sldId id="264" r:id="rId4"/>
    <p:sldId id="270" r:id="rId5"/>
    <p:sldId id="262" r:id="rId6"/>
    <p:sldId id="265" r:id="rId7"/>
    <p:sldId id="263" r:id="rId8"/>
    <p:sldId id="266" r:id="rId9"/>
    <p:sldId id="269" r:id="rId10"/>
    <p:sldId id="277" r:id="rId11"/>
    <p:sldId id="278" r:id="rId12"/>
    <p:sldId id="279" r:id="rId13"/>
    <p:sldId id="280" r:id="rId14"/>
    <p:sldId id="281" r:id="rId15"/>
    <p:sldId id="267" r:id="rId16"/>
    <p:sldId id="268" r:id="rId17"/>
    <p:sldId id="273" r:id="rId18"/>
    <p:sldId id="271" r:id="rId19"/>
    <p:sldId id="274" r:id="rId20"/>
    <p:sldId id="275" r:id="rId21"/>
    <p:sldId id="276" r:id="rId22"/>
    <p:sldId id="282" r:id="rId23"/>
    <p:sldId id="25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0" i="1" dirty="0"/>
              <a:t>Time (</a:t>
            </a:r>
            <a:r>
              <a:rPr lang="en-US" b="0" i="1" dirty="0" smtClean="0"/>
              <a:t>s)</a:t>
            </a:r>
            <a:endParaRPr lang="en-US" b="0" i="1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Time (s)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PI</c:v>
                </c:pt>
                <c:pt idx="1">
                  <c:v>Parallel PI</c:v>
                </c:pt>
                <c:pt idx="2">
                  <c:v>LINQ PI</c:v>
                </c:pt>
                <c:pt idx="3">
                  <c:v>PLINQ  PI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2.1020498000000001</c:v>
                </c:pt>
                <c:pt idx="1">
                  <c:v>1.1563199</c:v>
                </c:pt>
                <c:pt idx="2">
                  <c:v>5.7771846</c:v>
                </c:pt>
                <c:pt idx="3">
                  <c:v>3.5956049000000001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6020736"/>
        <c:axId val="33186368"/>
        <c:axId val="0"/>
      </c:bar3DChart>
      <c:catAx>
        <c:axId val="36020736"/>
        <c:scaling>
          <c:orientation val="minMax"/>
        </c:scaling>
        <c:delete val="0"/>
        <c:axPos val="b"/>
        <c:majorTickMark val="out"/>
        <c:minorTickMark val="none"/>
        <c:tickLblPos val="nextTo"/>
        <c:crossAx val="33186368"/>
        <c:crosses val="autoZero"/>
        <c:auto val="1"/>
        <c:lblAlgn val="ctr"/>
        <c:lblOffset val="100"/>
        <c:tickLblSkip val="1"/>
        <c:noMultiLvlLbl val="0"/>
      </c:catAx>
      <c:valAx>
        <c:axId val="33186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020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FDBF2-57A9-4AD1-81FE-9ED7A71A8AB7}" type="datetimeFigureOut">
              <a:rPr lang="en-US" smtClean="0"/>
              <a:t>1/19/2011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D9FF8-09C9-4CE2-8290-8904F5349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95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D9FF8-09C9-4CE2-8290-8904F53499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69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D9FF8-09C9-4CE2-8290-8904F53499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50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A829-5A87-462B-8720-D463304BD08E}" type="datetime1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F20-00CD-4167-82F5-31681CA9F4FA}" type="datetime1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CEF2-0DF1-40D2-813E-CEAE6CF6CCB7}" type="datetime1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F5E-F4AE-4ADD-BED5-183224B0FBC6}" type="datetime1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B9B-94E6-41F2-AA5B-45AC730D7173}" type="datetime1">
              <a:rPr lang="en-US" smtClean="0"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C3BD-C80E-4D61-B75A-4B066000CDD3}" type="datetime1">
              <a:rPr lang="en-US" smtClean="0"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4B09-D6D6-4573-A2CB-98472482C57F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0250-AB95-4B52-BF64-794B46627C7C}" type="datetime1">
              <a:rPr lang="en-US" smtClean="0"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EE9D-B426-476C-A047-A6221E08666C}" type="datetime1">
              <a:rPr lang="en-US" smtClean="0"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C324-5237-4E23-ABF5-E99487A132EA}" type="datetime1">
              <a:rPr lang="en-US" smtClean="0"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92700C3-0DDE-4635-83A2-2D51A18B2EAB}" type="datetime1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Parallel Programing in the .NET Framework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Programing in the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.NET Framework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CENG 471 – Parallel Programing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Atakan K. ÖZGÜN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200411040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1A829-5A87-462B-8720-D463304BD08E}" type="datetime1">
              <a:rPr lang="en-US" smtClean="0"/>
              <a:t>1/19/2011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task can be created via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Constructor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Factory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Parallelism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812" y="4140000"/>
            <a:ext cx="4296375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93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task can be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Waited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Continued with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Attached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Cancelled</a:t>
            </a: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Class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81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412" y="3240000"/>
            <a:ext cx="5287113" cy="1933845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Task Continuations</a:t>
            </a:r>
          </a:p>
        </p:txBody>
      </p:sp>
    </p:spTree>
    <p:extLst>
      <p:ext uri="{BB962C8B-B14F-4D97-AF65-F5344CB8AC3E}">
        <p14:creationId xmlns:p14="http://schemas.microsoft.com/office/powerpoint/2010/main" val="249096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Task.WaitAll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(Task[]) and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Task.WaitAny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(Task[])</a:t>
            </a:r>
          </a:p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Depandance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of previous task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Exception handling</a:t>
            </a: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Waiting 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918" y="4248000"/>
            <a:ext cx="3134163" cy="15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Cancellation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711" y="2674938"/>
            <a:ext cx="3300516" cy="3451225"/>
          </a:xfrm>
        </p:spPr>
      </p:pic>
    </p:spTree>
    <p:extLst>
      <p:ext uri="{BB962C8B-B14F-4D97-AF65-F5344CB8AC3E}">
        <p14:creationId xmlns:p14="http://schemas.microsoft.com/office/powerpoint/2010/main" val="26566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Same operation performed concurrently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collectible type or an array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Source is partitioned</a:t>
            </a:r>
          </a:p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System.Threading.Tasks.Parallel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class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</a:t>
            </a:r>
          </a:p>
          <a:p>
            <a:pPr lvl="2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Foreach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Parallelism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6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has several overloads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definition: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ParallelLoopResult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 For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		                   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fromInclusive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,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		                     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toExclusive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,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	              Action&lt;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&gt; body )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Parallel Programing in the .NET Framework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Parallel.For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74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Parallel.For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Sequential For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3922104"/>
            <a:ext cx="3819525" cy="1710954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Parallel For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836886"/>
            <a:ext cx="3822700" cy="1881391"/>
          </a:xfr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C3BD-C80E-4D61-B75A-4B066000CDD3}" type="datetime1">
              <a:rPr lang="en-US" smtClean="0"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has several overloads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General definition: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public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ParallelLoopResult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ForEach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TSource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	     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IEnumerable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TSource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&gt; source, 			       Action&lt;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TSource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 pitchFamily="49" charset="0"/>
                <a:cs typeface="Consolas" pitchFamily="49" charset="0"/>
              </a:rPr>
              <a:t>&gt; body 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Parallel.Foreach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496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Parallel.Foreach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Foreach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Foreach</a:t>
            </a:r>
            <a:endParaRPr lang="en-US" dirty="0" smtClean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4261558"/>
            <a:ext cx="3822700" cy="1032046"/>
          </a:xfr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C3BD-C80E-4D61-B75A-4B066000CDD3}" type="datetime1">
              <a:rPr lang="en-US" smtClean="0"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4254072"/>
            <a:ext cx="3819525" cy="1047018"/>
          </a:xfrm>
        </p:spPr>
      </p:pic>
    </p:spTree>
    <p:extLst>
      <p:ext uri="{BB962C8B-B14F-4D97-AF65-F5344CB8AC3E}">
        <p14:creationId xmlns:p14="http://schemas.microsoft.com/office/powerpoint/2010/main" val="7750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Parallelization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.NET Framework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Task Parallel Library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Parallel LINQ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Parallel Programing in the .NET Framework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268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Nothing different than LINQ syntax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Except: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AsParallel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() -&gt; Makes the rest of query parallel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AsOrdered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() -&gt; Makes the rest of query ordered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AsUnordered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() -&gt;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Makes the rest of query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unordered</a:t>
            </a:r>
          </a:p>
          <a:p>
            <a:pPr lvl="2">
              <a:buFont typeface="Arial" pitchFamily="34" charset="0"/>
              <a:buChar char="•"/>
            </a:pP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WithDegreeOfParallelism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&lt;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TSource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&gt; -&gt; Sets max number of tasks run concurrently.</a:t>
            </a:r>
          </a:p>
          <a:p>
            <a:pPr lvl="2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PLINQ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335" y="5373216"/>
            <a:ext cx="2629267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69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Calculating PI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088268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79912" y="24772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 M 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Disadvantages</a:t>
            </a:r>
          </a:p>
          <a:p>
            <a:pPr lvl="2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Complexity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Advantages</a:t>
            </a:r>
          </a:p>
          <a:p>
            <a:pPr lvl="2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Power of PLINQ</a:t>
            </a:r>
          </a:p>
          <a:p>
            <a:pPr lvl="2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Thread safe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36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635896" y="3645024"/>
            <a:ext cx="1872208" cy="1872208"/>
          </a:xfrm>
          <a:prstGeom prst="ellipse">
            <a:avLst/>
          </a:prstGeom>
          <a:gradFill flip="none" rotWithShape="1">
            <a:lin ang="13200000" scaled="0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Thank you for listening.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Questions</a:t>
            </a:r>
          </a:p>
          <a:p>
            <a:pPr marL="0" indent="0" algn="ctr">
              <a:buNone/>
            </a:pP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784F-58B0-496C-8082-E307CCB9479D}" type="datetime1">
              <a:rPr lang="en-US" smtClean="0"/>
              <a:t>1/19/2011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Programing in the .NET Framework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67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Utilizing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multi core machines’ power (shared memory programming)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Single piece of work into multiple concurrent units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Partitioning options: Static and Parallel</a:t>
            </a:r>
          </a:p>
          <a:p>
            <a:pPr algn="just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Problems like scalability, load – imbalance and thread overhead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Parallelization in .NET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C324-5237-4E23-ABF5-E99487A132EA}" type="datetime1">
              <a:rPr lang="en-US" smtClean="0"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60050"/>
            <a:ext cx="4934639" cy="4753639"/>
          </a:xfrm>
          <a:prstGeom prst="rect">
            <a:avLst/>
          </a:prstGeom>
          <a:effectLst>
            <a:reflection blurRad="25400" stA="50000" endPos="10000" dist="635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036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564904"/>
            <a:ext cx="6652815" cy="3554108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Parallelization in .NET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9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Runtime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Scheduler with Thread Queue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Fire and Forget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Some short – comings: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Continuing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Composing</a:t>
            </a:r>
          </a:p>
          <a:p>
            <a:pPr lvl="2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onitoring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flow</a:t>
            </a:r>
          </a:p>
          <a:p>
            <a:pPr lvl="2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erforming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work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cancellation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 waiting</a:t>
            </a:r>
          </a:p>
          <a:p>
            <a:pPr lvl="1"/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.NET Thread Pool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78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Introduced in .NET Framework 4.0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public API to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System.Threading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System.Threading.Tasks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Simplifies process of concurrency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Scheduling threads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Cancellation support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State Management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Parallel Library (TPL)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668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Higher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level than threads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Gives you much more power and control over parallelization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Task Parallelism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Data Parallelism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Parallel Library (TPL)</a:t>
            </a:r>
          </a:p>
        </p:txBody>
      </p:sp>
    </p:spTree>
    <p:extLst>
      <p:ext uri="{BB962C8B-B14F-4D97-AF65-F5344CB8AC3E}">
        <p14:creationId xmlns:p14="http://schemas.microsoft.com/office/powerpoint/2010/main" val="407149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Controlled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over Task class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a task’s lifetime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Handles infrastructure details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Provides methods and properties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9ECB-41B8-440C-9E4D-46B343511359}" type="datetime1">
              <a:rPr lang="en-US" smtClean="0"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Parallel Programing in the .NET Framework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Parallelism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079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2876</TotalTime>
  <Words>541</Words>
  <Application>Microsoft Office PowerPoint</Application>
  <PresentationFormat>On-screen Show (4:3)</PresentationFormat>
  <Paragraphs>176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Waveform</vt:lpstr>
      <vt:lpstr>Parallel Programing in the  .NET Framework</vt:lpstr>
      <vt:lpstr>Agenda</vt:lpstr>
      <vt:lpstr>Parallelization in .NET Framework</vt:lpstr>
      <vt:lpstr>PowerPoint Presentation</vt:lpstr>
      <vt:lpstr>Parallelization in .NET Framework</vt:lpstr>
      <vt:lpstr>.NET Thread Pool</vt:lpstr>
      <vt:lpstr>Task Parallel Library (TPL)</vt:lpstr>
      <vt:lpstr>Task Parallel Library (TPL)</vt:lpstr>
      <vt:lpstr>Task Parallelism</vt:lpstr>
      <vt:lpstr>Task Parallelism</vt:lpstr>
      <vt:lpstr>Task Class</vt:lpstr>
      <vt:lpstr>Creating Task Continuations</vt:lpstr>
      <vt:lpstr>Waiting on Tasks</vt:lpstr>
      <vt:lpstr>Cancellation</vt:lpstr>
      <vt:lpstr>Data Parallelism</vt:lpstr>
      <vt:lpstr>Parallel.For</vt:lpstr>
      <vt:lpstr>Parallel.For</vt:lpstr>
      <vt:lpstr>Parallel.Foreach</vt:lpstr>
      <vt:lpstr>Parallel.Foreach</vt:lpstr>
      <vt:lpstr>PLINQ</vt:lpstr>
      <vt:lpstr>Calculating PI</vt:lpstr>
      <vt:lpstr>Conclusion</vt:lpstr>
      <vt:lpstr>Parallel Programing in the .NET Framework</vt:lpstr>
    </vt:vector>
  </TitlesOfParts>
  <Company>Çankaya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Programing in the  .NET Framework</dc:title>
  <dc:creator>Atakan Özgün</dc:creator>
  <cp:lastModifiedBy>Atakan Özgün</cp:lastModifiedBy>
  <cp:revision>47</cp:revision>
  <dcterms:created xsi:type="dcterms:W3CDTF">2011-01-02T09:05:19Z</dcterms:created>
  <dcterms:modified xsi:type="dcterms:W3CDTF">2011-01-19T19:22:42Z</dcterms:modified>
</cp:coreProperties>
</file>