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93" r:id="rId5"/>
    <p:sldId id="294" r:id="rId6"/>
    <p:sldId id="295" r:id="rId7"/>
    <p:sldId id="297" r:id="rId8"/>
    <p:sldId id="292" r:id="rId9"/>
    <p:sldId id="298" r:id="rId10"/>
    <p:sldId id="296" r:id="rId11"/>
    <p:sldId id="260" r:id="rId12"/>
    <p:sldId id="261" r:id="rId13"/>
    <p:sldId id="262" r:id="rId14"/>
    <p:sldId id="288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60"/>
  </p:normalViewPr>
  <p:slideViewPr>
    <p:cSldViewPr>
      <p:cViewPr>
        <p:scale>
          <a:sx n="66" d="100"/>
          <a:sy n="66" d="100"/>
        </p:scale>
        <p:origin x="-162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F7C6C-8878-49A4-955E-B6029125C4C7}" type="datetimeFigureOut">
              <a:rPr lang="tr-TR" smtClean="0"/>
              <a:pPr/>
              <a:t>21.01.2011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A4243-2E11-471C-801C-E5A6D3C2A68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FC444-BC36-47C9-978B-F293BC959C3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520D4-018D-4525-83E0-6D8EFD57067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02B5-2E73-4ED0-974F-C897B38DB7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F56F5-16FC-49F4-AED4-B31B0F9544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9F29-E430-44F3-B02F-CAEAE3EA9C0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277B8-DD64-4A8D-B999-20A3BC311D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B2903-233C-4CA4-A235-7CD3DFE4AB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80F6E-F7ED-4603-9D30-B296ABDE12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C5375-D304-48D3-97FA-DB31833C57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A3543-1ACC-46FD-844F-C79DA60A923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D4097-D9ED-44A3-8F00-B8441C0425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1623EB3-7A24-4ADA-B20E-A45B9C373F6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575"/>
            <a:ext cx="914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3357563" y="714375"/>
            <a:ext cx="2736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dirty="0" smtClean="0"/>
              <a:t>CENG 505</a:t>
            </a:r>
            <a:endParaRPr lang="en-US" sz="3200" dirty="0"/>
          </a:p>
        </p:txBody>
      </p:sp>
      <p:sp>
        <p:nvSpPr>
          <p:cNvPr id="8196" name="Text Box 10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 </a:t>
            </a:r>
            <a:endParaRPr lang="en-US" sz="1000" dirty="0"/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ATIL KURT</a:t>
            </a:r>
          </a:p>
        </p:txBody>
      </p:sp>
      <p:sp>
        <p:nvSpPr>
          <p:cNvPr id="8198" name="Text Box 12"/>
          <p:cNvSpPr txBox="1">
            <a:spLocks noChangeArrowheads="1"/>
          </p:cNvSpPr>
          <p:nvPr/>
        </p:nvSpPr>
        <p:spPr bwMode="auto">
          <a:xfrm>
            <a:off x="1692275" y="1265238"/>
            <a:ext cx="68040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Parallel Computing I</a:t>
            </a:r>
            <a:endParaRPr lang="en-US" sz="3200" dirty="0"/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4139952" y="5373216"/>
            <a:ext cx="4537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TO: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tr-TR" b="1" dirty="0" smtClean="0"/>
              <a:t>Cem ÖZDOĞAN</a:t>
            </a:r>
            <a:endParaRPr lang="en-US" b="1" dirty="0"/>
          </a:p>
        </p:txBody>
      </p:sp>
      <p:sp>
        <p:nvSpPr>
          <p:cNvPr id="8200" name="Text Box 14"/>
          <p:cNvSpPr txBox="1">
            <a:spLocks noChangeArrowheads="1"/>
          </p:cNvSpPr>
          <p:nvPr/>
        </p:nvSpPr>
        <p:spPr bwMode="auto">
          <a:xfrm>
            <a:off x="357188" y="4357688"/>
            <a:ext cx="4537075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PREPARED BY: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</a:pPr>
            <a:r>
              <a:rPr lang="en-US" b="1" dirty="0"/>
              <a:t>		Atıl KURT	</a:t>
            </a:r>
          </a:p>
        </p:txBody>
      </p:sp>
      <p:sp>
        <p:nvSpPr>
          <p:cNvPr id="8201" name="Text Box 15"/>
          <p:cNvSpPr txBox="1">
            <a:spLocks noChangeArrowheads="1"/>
          </p:cNvSpPr>
          <p:nvPr/>
        </p:nvSpPr>
        <p:spPr bwMode="auto">
          <a:xfrm>
            <a:off x="0" y="2132856"/>
            <a:ext cx="87439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Parallel Computing for Scheduling Algorithms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214290"/>
            <a:ext cx="1157290" cy="1000132"/>
          </a:xfrm>
          <a:prstGeom prst="ellipse">
            <a:avLst/>
          </a:prstGeom>
          <a:ln w="63500" cap="rnd">
            <a:solidFill>
              <a:schemeClr val="bg2">
                <a:lumMod val="10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orthographicFron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7343775" y="0"/>
            <a:ext cx="18002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1403350" y="476250"/>
            <a:ext cx="590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971600" y="476672"/>
            <a:ext cx="71054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Heuristic Algorithms (cont’d)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1036" name="Text Box 9"/>
          <p:cNvSpPr txBox="1">
            <a:spLocks noChangeArrowheads="1"/>
          </p:cNvSpPr>
          <p:nvPr/>
        </p:nvSpPr>
        <p:spPr bwMode="auto">
          <a:xfrm>
            <a:off x="357158" y="1533465"/>
            <a:ext cx="817565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Tabu Search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Uses a strategy of proccessing in the direction of biggest decrease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 the smallest increase, of the objective function.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Gendreau, M., laporte, G., Semet, F. (2000).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dynamic model and parallel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search heuristic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for real-time ambulance relocation.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Yi, H.,Yuhui, Q., Guangyuan, L., Kaiyou, L.,(2003).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parallel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search approach based on genetic crossover operation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Craınıc, T. G., Gendreau M., Potvin ,J., Parallel tabu search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2057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2058" name="Text Box 6"/>
          <p:cNvSpPr txBox="1">
            <a:spLocks noChangeArrowheads="1"/>
          </p:cNvSpPr>
          <p:nvPr/>
        </p:nvSpPr>
        <p:spPr bwMode="auto">
          <a:xfrm>
            <a:off x="7343775" y="0"/>
            <a:ext cx="18002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2059" name="Text Box 7"/>
          <p:cNvSpPr txBox="1">
            <a:spLocks noChangeArrowheads="1"/>
          </p:cNvSpPr>
          <p:nvPr/>
        </p:nvSpPr>
        <p:spPr bwMode="auto">
          <a:xfrm>
            <a:off x="1331640" y="332656"/>
            <a:ext cx="69847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Heuristic Algorithms (cont’d)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20" name="TextBox 19"/>
          <p:cNvSpPr txBox="1"/>
          <p:nvPr/>
        </p:nvSpPr>
        <p:spPr>
          <a:xfrm>
            <a:off x="467544" y="1916832"/>
            <a:ext cx="80648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Ant Colony optimization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Seeks to mimic an ant's apparent ability to find the shortest distance between two points.</a:t>
            </a:r>
          </a:p>
          <a:p>
            <a:pPr lvl="1">
              <a:buFont typeface="Wingdings" pitchFamily="2" charset="2"/>
              <a:buChar char="v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Randall, M.,  A parallel implementation of Ant Colony Optimization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Delisle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P.,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Krajecki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M., Gravel, M.,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Gagné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C., Parallel implementation of an Ant  Colony Optimization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metaheurıstıc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with OPENMP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Wingdings" pitchFamily="2" charset="2"/>
              <a:buChar char="v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691680" y="548680"/>
            <a:ext cx="5352707" cy="3571259"/>
            <a:chOff x="1691680" y="548680"/>
            <a:chExt cx="5352707" cy="3571259"/>
          </a:xfrm>
        </p:grpSpPr>
        <p:pic>
          <p:nvPicPr>
            <p:cNvPr id="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1680" y="548680"/>
              <a:ext cx="5352707" cy="3571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3275856" y="3429000"/>
              <a:ext cx="316835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chemeClr val="bg1"/>
                  </a:solidFill>
                </a:rPr>
                <a:t>Number of Processors</a:t>
              </a:r>
              <a:endParaRPr lang="tr-TR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7343775" y="0"/>
            <a:ext cx="18002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1000124" y="285750"/>
            <a:ext cx="73882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r-TR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Scheduling for Parallel Processing</a:t>
            </a:r>
            <a:endParaRPr lang="tr-TR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1628800"/>
            <a:ext cx="7776864" cy="365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Scheduling algorithm can be used for the Parallel Processing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Reduction in CPU with load balancing 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Use 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Processors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Machine 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Task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Job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CPU of Task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Processing times 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Processor are identical : Processor load balancing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P//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Cmax</a:t>
            </a:r>
            <a:endParaRPr lang="en-US" sz="2000" i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Processor are not identical : Processor load balancing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R//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Cmax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4107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4108" name="Text Box 6"/>
          <p:cNvSpPr txBox="1">
            <a:spLocks noChangeArrowheads="1"/>
          </p:cNvSpPr>
          <p:nvPr/>
        </p:nvSpPr>
        <p:spPr bwMode="auto">
          <a:xfrm>
            <a:off x="7343775" y="0"/>
            <a:ext cx="18002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4109" name="Text Box 7"/>
          <p:cNvSpPr txBox="1">
            <a:spLocks noChangeArrowheads="1"/>
          </p:cNvSpPr>
          <p:nvPr/>
        </p:nvSpPr>
        <p:spPr bwMode="auto">
          <a:xfrm>
            <a:off x="1691680" y="260648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</a:rPr>
              <a:t>Conclusion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19" name="TextBox 18"/>
          <p:cNvSpPr txBox="1"/>
          <p:nvPr/>
        </p:nvSpPr>
        <p:spPr>
          <a:xfrm>
            <a:off x="467544" y="1412776"/>
            <a:ext cx="7560840" cy="441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Parallel Algorithms are applicable for Scheduling Problems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These algorithms have  a lots of application in literature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These algorithms give good solution for the NP-hard scheduling algorithms</a:t>
            </a:r>
          </a:p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These Algorithms can be used for my thesis.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B &amp; B algorithm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Metah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uristics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30000"/>
              </a:lnSpc>
              <a:buFont typeface="Wingdings" pitchFamily="2" charset="2"/>
              <a:buChar char="Ø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343775" y="0"/>
            <a:ext cx="18002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95288" y="2420938"/>
            <a:ext cx="8893175" cy="1724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8000" dirty="0">
                <a:solidFill>
                  <a:schemeClr val="bg1"/>
                </a:solidFill>
              </a:rPr>
              <a:t>THANKS !!!</a:t>
            </a:r>
          </a:p>
          <a:p>
            <a:pPr>
              <a:spcBef>
                <a:spcPct val="50000"/>
              </a:spcBef>
            </a:pPr>
            <a:r>
              <a:rPr lang="tr-TR" dirty="0">
                <a:solidFill>
                  <a:schemeClr val="bg1"/>
                </a:solidFill>
              </a:rPr>
              <a:t>FOR YOUR </a:t>
            </a:r>
            <a:r>
              <a:rPr lang="tr-TR" dirty="0" smtClean="0">
                <a:solidFill>
                  <a:schemeClr val="bg1"/>
                </a:solidFill>
              </a:rPr>
              <a:t>LISTENING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072331" y="0"/>
            <a:ext cx="207167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786050" y="357166"/>
            <a:ext cx="26638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400" b="1" dirty="0">
                <a:solidFill>
                  <a:schemeClr val="bg1"/>
                </a:solidFill>
              </a:rPr>
              <a:t>OUTLINE</a:t>
            </a:r>
          </a:p>
        </p:txBody>
      </p: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539750" y="1484313"/>
            <a:ext cx="7848600" cy="42780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Introduction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Scheduling Problems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Optimum Algorithms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Heurist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 algorithms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Scheduling for Parallel Processing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7000893" y="0"/>
            <a:ext cx="21431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1403350" y="476250"/>
            <a:ext cx="590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1643063" y="500063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INTRODUCTION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1036" name="Text Box 9"/>
          <p:cNvSpPr txBox="1">
            <a:spLocks noChangeArrowheads="1"/>
          </p:cNvSpPr>
          <p:nvPr/>
        </p:nvSpPr>
        <p:spPr bwMode="auto">
          <a:xfrm>
            <a:off x="357158" y="1533465"/>
            <a:ext cx="8175653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Scheduling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Establishing the timing of the use of equipment, facilities, and human activities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Assignment  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Sequencing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Scheduling problems shown by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α/β/γ 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symbols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α: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achine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environment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ask system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Optimality criterion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7072331" y="0"/>
            <a:ext cx="207167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1403350" y="476250"/>
            <a:ext cx="590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1643063" y="500063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Scheduling Problems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1036" name="Text Box 9"/>
          <p:cNvSpPr txBox="1">
            <a:spLocks noChangeArrowheads="1"/>
          </p:cNvSpPr>
          <p:nvPr/>
        </p:nvSpPr>
        <p:spPr bwMode="auto">
          <a:xfrm>
            <a:off x="357158" y="1533465"/>
            <a:ext cx="8175653" cy="4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						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028384" y="6165304"/>
            <a:ext cx="827584" cy="476250"/>
          </a:xfrm>
        </p:spPr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5536" y="1700808"/>
          <a:ext cx="8568952" cy="3119556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736304"/>
                <a:gridCol w="2736304"/>
                <a:gridCol w="3096344"/>
              </a:tblGrid>
              <a:tr h="49218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β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γ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164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noProof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6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 – Single machine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6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 – Parallel machine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Q </a:t>
                      </a:r>
                      <a:r>
                        <a:rPr lang="en-US" sz="16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– Uniform parallel machine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R </a:t>
                      </a:r>
                      <a:r>
                        <a:rPr lang="en-US" sz="16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– Unrelated parallel machine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16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 – Flow shop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16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 – Open shop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J </a:t>
                      </a:r>
                      <a:r>
                        <a:rPr lang="en-US" sz="1600" baseline="0" noProof="0" smtClean="0">
                          <a:latin typeface="Times New Roman" pitchFamily="18" charset="0"/>
                          <a:cs typeface="Times New Roman" pitchFamily="18" charset="0"/>
                        </a:rPr>
                        <a:t>– job sjop</a:t>
                      </a:r>
                      <a:endParaRPr lang="en-US" sz="1600" noProof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Pmtn</a:t>
                      </a:r>
                      <a:r>
                        <a:rPr lang="en-US" sz="16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– Preemptive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Chain</a:t>
                      </a:r>
                      <a:r>
                        <a:rPr lang="en-US" sz="16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– Precedence constraint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NR</a:t>
                      </a:r>
                      <a:r>
                        <a:rPr lang="en-US" sz="16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– Non resumable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8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US" sz="8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1600" i="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ready times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Tool-change</a:t>
                      </a:r>
                      <a:r>
                        <a:rPr lang="en-US" sz="1600" i="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Eligibility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0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Deterioting</a:t>
                      </a:r>
                      <a:endParaRPr lang="en-US" sz="1600" i="0" baseline="0" noProof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US" sz="1600" i="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1200" i="1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r>
                        <a:rPr lang="en-US" sz="16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– maximum completion time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12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max</a:t>
                      </a:r>
                      <a:r>
                        <a:rPr lang="en-US" sz="16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– maximum lateness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∑</a:t>
                      </a:r>
                      <a:r>
                        <a:rPr lang="en-US" sz="16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11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– Total completion time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∑</a:t>
                      </a:r>
                      <a:r>
                        <a:rPr lang="en-US" sz="16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12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– Total tardiness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∑</a:t>
                      </a:r>
                      <a:r>
                        <a:rPr lang="en-US" sz="16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r>
                        <a:rPr lang="en-US" sz="12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– total tardy jobs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1600" i="1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∑</a:t>
                      </a:r>
                      <a:r>
                        <a:rPr lang="en-US" sz="16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lang="en-US" sz="12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US" sz="16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1100" i="1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</a:t>
                      </a:r>
                      <a:r>
                        <a:rPr lang="en-US" sz="16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– Weighted completion times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endParaRPr lang="en-US" sz="16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9552" y="5373216"/>
            <a:ext cx="7920000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R/tool-change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,/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Cmax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 Makespan minimization problem on unrelated parallel 				machines with tool change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constraints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0" y="6399211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7072331" y="0"/>
            <a:ext cx="207167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1403350" y="476250"/>
            <a:ext cx="590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1000100" y="214290"/>
            <a:ext cx="7429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Optimum Algorithms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316416" y="6165304"/>
            <a:ext cx="1115616" cy="476250"/>
          </a:xfrm>
        </p:spPr>
        <p:txBody>
          <a:bodyPr/>
          <a:lstStyle/>
          <a:p>
            <a:pPr algn="l">
              <a:defRPr/>
            </a:pPr>
            <a:fld id="{3C5FC444-BC36-47C9-978B-F293BC959C34}" type="slidenum">
              <a:rPr lang="tr-TR" smtClean="0"/>
              <a:pPr algn="l">
                <a:defRPr/>
              </a:pPr>
              <a:t>5</a:t>
            </a:fld>
            <a:endParaRPr lang="tr-TR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214282" y="6381750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22" name="TextBox 21"/>
          <p:cNvSpPr txBox="1"/>
          <p:nvPr/>
        </p:nvSpPr>
        <p:spPr>
          <a:xfrm>
            <a:off x="539552" y="1628800"/>
            <a:ext cx="8136904" cy="441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v"/>
            </a:pPr>
            <a:r>
              <a:rPr lang="en-US" dirty="0" smtClean="0"/>
              <a:t>  Optimum Special Algorithms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 smtClean="0"/>
              <a:t>  Moore algorithm </a:t>
            </a:r>
            <a:r>
              <a:rPr lang="en-US" dirty="0" smtClean="0">
                <a:sym typeface="Wingdings" pitchFamily="2" charset="2"/>
              </a:rPr>
              <a:t> 1//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4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/>
          </a:p>
          <a:p>
            <a:pPr lvl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 smtClean="0"/>
              <a:t>  SPT </a:t>
            </a:r>
            <a:r>
              <a:rPr lang="en-US" dirty="0" smtClean="0">
                <a:sym typeface="Wingdings" pitchFamily="2" charset="2"/>
              </a:rPr>
              <a:t> 1//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, </a:t>
            </a:r>
            <a:r>
              <a:rPr lang="en-US" dirty="0" smtClean="0">
                <a:sym typeface="Wingdings" pitchFamily="2" charset="2"/>
              </a:rPr>
              <a:t>P//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1//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max</a:t>
            </a:r>
            <a:endParaRPr lang="en-US" sz="1200" i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v"/>
            </a:pPr>
            <a:r>
              <a:rPr lang="en-US" dirty="0" smtClean="0"/>
              <a:t>  Mathematical model Solution tools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 smtClean="0"/>
              <a:t> Branch and Bound Algorithms</a:t>
            </a:r>
          </a:p>
          <a:p>
            <a:pPr lvl="2">
              <a:lnSpc>
                <a:spcPct val="130000"/>
              </a:lnSpc>
              <a:buFont typeface="Courier New" pitchFamily="49" charset="0"/>
              <a:buChar char="o"/>
            </a:pPr>
            <a:r>
              <a:rPr lang="en-US" dirty="0" smtClean="0"/>
              <a:t> </a:t>
            </a:r>
            <a:r>
              <a:rPr lang="en-US" dirty="0" err="1" smtClean="0"/>
              <a:t>Kouiki</a:t>
            </a:r>
            <a:r>
              <a:rPr lang="en-US" dirty="0" smtClean="0"/>
              <a:t>, S., </a:t>
            </a:r>
            <a:r>
              <a:rPr lang="en-US" dirty="0" err="1" smtClean="0"/>
              <a:t>Jemni</a:t>
            </a:r>
            <a:r>
              <a:rPr lang="en-US" dirty="0" smtClean="0"/>
              <a:t>, M. </a:t>
            </a:r>
            <a:r>
              <a:rPr lang="en-US" dirty="0" err="1" smtClean="0"/>
              <a:t>Ladhari</a:t>
            </a:r>
            <a:r>
              <a:rPr lang="en-US" dirty="0" smtClean="0"/>
              <a:t>, T., 2010, Design of parallel 	</a:t>
            </a:r>
          </a:p>
          <a:p>
            <a:pPr lvl="2">
              <a:lnSpc>
                <a:spcPct val="130000"/>
              </a:lnSpc>
            </a:pPr>
            <a:r>
              <a:rPr lang="en-US" dirty="0" smtClean="0"/>
              <a:t>   distributed algorithm for the permutation flow shop</a:t>
            </a:r>
          </a:p>
          <a:p>
            <a:pPr lvl="2">
              <a:lnSpc>
                <a:spcPct val="130000"/>
              </a:lnSpc>
            </a:pPr>
            <a:endParaRPr lang="tr-TR" dirty="0" smtClean="0"/>
          </a:p>
          <a:p>
            <a:pPr lvl="2">
              <a:lnSpc>
                <a:spcPct val="130000"/>
              </a:lnSpc>
            </a:pPr>
            <a:endParaRPr lang="tr-TR" dirty="0" smtClean="0"/>
          </a:p>
          <a:p>
            <a:pPr lvl="2">
              <a:lnSpc>
                <a:spcPct val="130000"/>
              </a:lnSpc>
            </a:pPr>
            <a:endParaRPr lang="en-US" dirty="0" smtClean="0"/>
          </a:p>
          <a:p>
            <a:pPr lvl="2">
              <a:lnSpc>
                <a:spcPct val="130000"/>
              </a:lnSpc>
            </a:pPr>
            <a:endParaRPr lang="tr-TR" dirty="0" smtClean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331640" y="4653136"/>
          <a:ext cx="60960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68152"/>
                <a:gridCol w="1070248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Processor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Tail092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750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560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Tail098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15050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6940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3860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2870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259632" y="587727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  </a:t>
            </a:r>
            <a:r>
              <a:rPr lang="tr-TR" sz="1200" b="1" dirty="0" smtClean="0">
                <a:latin typeface="Times New Roman" pitchFamily="18" charset="0"/>
                <a:cs typeface="Times New Roman" pitchFamily="18" charset="0"/>
              </a:rPr>
              <a:t>Run times (ms) </a:t>
            </a:r>
            <a:endParaRPr lang="tr-TR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6929455" y="0"/>
            <a:ext cx="22145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1403350" y="476250"/>
            <a:ext cx="590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1285852" y="428604"/>
            <a:ext cx="66437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Heuristic Algorithms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1036" name="Text Box 9"/>
          <p:cNvSpPr txBox="1">
            <a:spLocks noChangeArrowheads="1"/>
          </p:cNvSpPr>
          <p:nvPr/>
        </p:nvSpPr>
        <p:spPr bwMode="auto">
          <a:xfrm>
            <a:off x="285720" y="1643051"/>
            <a:ext cx="8175653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Special Heuristics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LPT list algorithms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P//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max</a:t>
            </a:r>
            <a:endParaRPr lang="en-US" sz="1600" i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1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CDS heuristic 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F//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max</a:t>
            </a:r>
            <a:endParaRPr lang="en-US" sz="1600" i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Metah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uristics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 Local Search methods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top-level general strategy which guides other heuristics to search for feasible solutions in domains where the task is hard.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96000" lvl="1">
              <a:spcBef>
                <a:spcPct val="50000"/>
              </a:spcBef>
              <a:buFont typeface="Wingdings" pitchFamily="2" charset="2"/>
              <a:buChar char="v"/>
            </a:pPr>
            <a:r>
              <a:rPr lang="tr-TR" sz="2000" dirty="0" smtClean="0"/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Genetic Algorithm</a:t>
            </a:r>
          </a:p>
          <a:p>
            <a:pPr marL="396000" lvl="1">
              <a:spcBef>
                <a:spcPct val="50000"/>
              </a:spcBef>
              <a:buFont typeface="Wingdings" pitchFamily="2" charset="2"/>
              <a:buChar char="v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Simulated Annealing</a:t>
            </a:r>
          </a:p>
          <a:p>
            <a:pPr marL="396000" lvl="1">
              <a:spcBef>
                <a:spcPct val="50000"/>
              </a:spcBef>
              <a:buFont typeface="Wingdings" pitchFamily="2" charset="2"/>
              <a:buChar char="v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Tabu search</a:t>
            </a:r>
          </a:p>
          <a:p>
            <a:pPr marL="396000" lvl="1">
              <a:spcBef>
                <a:spcPct val="50000"/>
              </a:spcBef>
              <a:buFont typeface="Wingdings" pitchFamily="2" charset="2"/>
              <a:buChar char="v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Ant Colony optimiziation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0" y="661987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6929455" y="0"/>
            <a:ext cx="22145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1403350" y="476250"/>
            <a:ext cx="590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1285852" y="428604"/>
            <a:ext cx="66437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Heuristic Algorithms (cont’d)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1036" name="Text Box 9"/>
          <p:cNvSpPr txBox="1">
            <a:spLocks noChangeArrowheads="1"/>
          </p:cNvSpPr>
          <p:nvPr/>
        </p:nvSpPr>
        <p:spPr bwMode="auto">
          <a:xfrm>
            <a:off x="357158" y="1428736"/>
            <a:ext cx="8175653" cy="444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Genetic algorithm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Mimics the process of natural selection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30000"/>
              </a:lnSpc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Algorithms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is generally as follows: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Randomly generate an initial population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M(0) </a:t>
            </a:r>
          </a:p>
          <a:p>
            <a:pPr marL="1257300" lvl="2" indent="-34290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 and save the fitness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u(m)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each individual m in the current population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M(t) </a:t>
            </a:r>
          </a:p>
          <a:p>
            <a:pPr marL="1257300" lvl="2" indent="-34290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Define selection probabilities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p(m)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each individual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p(m)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proportional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u(m) </a:t>
            </a:r>
          </a:p>
          <a:p>
            <a:pPr marL="1257300" lvl="2" indent="-34290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M(t+1)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probabilistically selecting individuals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produce offspring via genetic operators </a:t>
            </a:r>
          </a:p>
          <a:p>
            <a:pPr marL="1257300" lvl="2" indent="-34290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Repeat step 2 until satisfying solution is obtained.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0" y="6381750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7215207" y="0"/>
            <a:ext cx="19287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1403350" y="476250"/>
            <a:ext cx="590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1643062" y="500063"/>
            <a:ext cx="66733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Heuristic Algorithms (cont’d)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1844824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Genetic algorithm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(articles)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Wang, N.,(2004)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parallel computing application of the genetic algorithm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for lubrication optimization. Tribology Letters, Vol. 18</a:t>
            </a:r>
          </a:p>
          <a:p>
            <a:pPr>
              <a:buFont typeface="Wingdings" pitchFamily="2" charset="2"/>
              <a:buChar char="v"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Alba, E., Troye J. M., 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survey of parallel distributed genetic algorithms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Bozejko, W. Wodecki, M., Parallel genetic algorithm for the flow shop scheduling problems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C:\Users\ECE\Pictures\02-paulet-ice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0" y="0"/>
            <a:ext cx="8270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CENG 505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0" y="6613525"/>
            <a:ext cx="792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/>
              <a:t> </a:t>
            </a:r>
            <a:endParaRPr lang="tr-TR" sz="10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8280400" y="6613525"/>
            <a:ext cx="86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/>
              <a:t>ATIL KURT</a:t>
            </a: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7215207" y="0"/>
            <a:ext cx="19287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 dirty="0" smtClean="0">
                <a:solidFill>
                  <a:schemeClr val="bg1"/>
                </a:solidFill>
              </a:rPr>
              <a:t>PARALLEL COMPUTING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1403350" y="476250"/>
            <a:ext cx="590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1643062" y="500063"/>
            <a:ext cx="66733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tr-TR" sz="3600" b="1" dirty="0" smtClean="0">
                <a:solidFill>
                  <a:schemeClr val="bg1"/>
                </a:solidFill>
              </a:rPr>
              <a:t>Heuristic Algorithms (cont’d)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FC444-BC36-47C9-978B-F293BC959C34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05.01.11</a:t>
            </a:r>
            <a:endParaRPr lang="tr-TR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1916832"/>
            <a:ext cx="784887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Simulated Annealing</a:t>
            </a:r>
          </a:p>
          <a:p>
            <a:pPr lvl="1">
              <a:buFont typeface="Wingdings" pitchFamily="2" charset="2"/>
              <a:buChar char="Ø"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Analogy of solid thermodynamic state evaluation simulation</a:t>
            </a:r>
          </a:p>
          <a:p>
            <a:pPr lvl="1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Czech ,J.Z., Czarnas,  P.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simulated annealing for the vehicle routing problem with time windows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Wingdings" pitchFamily="2" charset="2"/>
              <a:buChar char="Ø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Barry, D. A., Morris, J., Parallel simulated annealing using CILK language: Aplication in estimating transport parameters for groundwater contaminants</a:t>
            </a:r>
          </a:p>
          <a:p>
            <a:pPr lvl="1">
              <a:buFont typeface="Wingdings" pitchFamily="2" charset="2"/>
              <a:buChar char="Ø"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Words>916</Words>
  <Application>Microsoft Office PowerPoint</Application>
  <PresentationFormat>On-screen Show (4:3)</PresentationFormat>
  <Paragraphs>224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Varsayılan Tasarım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METU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volkan</dc:creator>
  <cp:lastModifiedBy>user</cp:lastModifiedBy>
  <cp:revision>144</cp:revision>
  <dcterms:created xsi:type="dcterms:W3CDTF">2005-05-19T10:05:55Z</dcterms:created>
  <dcterms:modified xsi:type="dcterms:W3CDTF">2011-01-21T15:44:14Z</dcterms:modified>
</cp:coreProperties>
</file>