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94" r:id="rId2"/>
  </p:sldMasterIdLst>
  <p:notesMasterIdLst>
    <p:notesMasterId r:id="rId28"/>
  </p:notesMasterIdLst>
  <p:handoutMasterIdLst>
    <p:handoutMasterId r:id="rId29"/>
  </p:handoutMasterIdLst>
  <p:sldIdLst>
    <p:sldId id="256" r:id="rId3"/>
    <p:sldId id="286" r:id="rId4"/>
    <p:sldId id="257" r:id="rId5"/>
    <p:sldId id="267" r:id="rId6"/>
    <p:sldId id="268" r:id="rId7"/>
    <p:sldId id="269" r:id="rId8"/>
    <p:sldId id="270" r:id="rId9"/>
    <p:sldId id="271" r:id="rId10"/>
    <p:sldId id="272" r:id="rId11"/>
    <p:sldId id="276" r:id="rId12"/>
    <p:sldId id="277" r:id="rId13"/>
    <p:sldId id="278" r:id="rId14"/>
    <p:sldId id="279" r:id="rId15"/>
    <p:sldId id="280" r:id="rId16"/>
    <p:sldId id="281" r:id="rId17"/>
    <p:sldId id="289" r:id="rId18"/>
    <p:sldId id="288" r:id="rId19"/>
    <p:sldId id="273" r:id="rId20"/>
    <p:sldId id="282" r:id="rId21"/>
    <p:sldId id="274" r:id="rId22"/>
    <p:sldId id="283" r:id="rId23"/>
    <p:sldId id="275" r:id="rId24"/>
    <p:sldId id="284" r:id="rId25"/>
    <p:sldId id="287" r:id="rId26"/>
    <p:sldId id="266" r:id="rId27"/>
  </p:sldIdLst>
  <p:sldSz cx="9144000" cy="6858000" type="screen4x3"/>
  <p:notesSz cx="6858000" cy="9144000"/>
  <p:defaultTextStyle>
    <a:defPPr>
      <a:defRPr lang="en-US"/>
    </a:defPPr>
    <a:lvl1pPr marL="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latinLnBrk="0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D113A9D2-9D6B-4929-AA2D-F23B5EE8CBE7}" styleName="Themed Style 2 - Accent 1">
    <a:tblBg>
      <a:fillRef idx="3">
        <a:schemeClr val="accent1"/>
      </a:fillRef>
      <a:effectRef idx="3">
        <a:schemeClr val="accent1"/>
      </a:effectRef>
    </a:tblBg>
    <a:wholeTbl>
      <a:tcTxStyle>
        <a:fontRef idx="minor">
          <a:scrgbClr r="0" g="0" b="0"/>
        </a:fontRef>
        <a:schemeClr val="lt1"/>
      </a:tcTxStyle>
      <a:tcStyle>
        <a:tcBdr>
          <a:left>
            <a:lnRef idx="1">
              <a:schemeClr val="accent1">
                <a:tint val="50000"/>
              </a:schemeClr>
            </a:lnRef>
          </a:left>
          <a:right>
            <a:lnRef idx="1">
              <a:schemeClr val="accent1">
                <a:tint val="50000"/>
              </a:schemeClr>
            </a:lnRef>
          </a:right>
          <a:top>
            <a:lnRef idx="1">
              <a:schemeClr val="accent1">
                <a:tint val="50000"/>
              </a:schemeClr>
            </a:lnRef>
          </a:top>
          <a:bottom>
            <a:lnRef idx="1">
              <a:schemeClr val="accent1">
                <a:tint val="50000"/>
              </a:schemeClr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lt1">
              <a:alpha val="20000"/>
            </a:schemeClr>
          </a:solidFill>
        </a:fill>
      </a:tcStyle>
    </a:band1H>
    <a:band1V>
      <a:tcStyle>
        <a:tcBdr/>
        <a:fill>
          <a:solidFill>
            <a:schemeClr val="lt1">
              <a:alpha val="20000"/>
            </a:schemeClr>
          </a:solidFill>
        </a:fill>
      </a:tcStyle>
    </a:band1V>
    <a:lastCol>
      <a:tcTxStyle b="on"/>
      <a:tcStyle>
        <a:tcBdr>
          <a:left>
            <a:lnRef idx="2">
              <a:schemeClr val="lt1"/>
            </a:lnRef>
          </a:left>
        </a:tcBdr>
      </a:tcStyle>
    </a:lastCol>
    <a:firstCol>
      <a:tcTxStyle b="on"/>
      <a:tcStyle>
        <a:tcBdr>
          <a:right>
            <a:lnRef idx="2">
              <a:schemeClr val="lt1"/>
            </a:lnRef>
          </a:right>
        </a:tcBdr>
      </a:tcStyle>
    </a:firstCol>
    <a:lastRow>
      <a:tcTxStyle b="on"/>
      <a:tcStyle>
        <a:tcBdr>
          <a:top>
            <a:lnRef idx="2">
              <a:schemeClr val="lt1"/>
            </a:lnRef>
          </a:top>
        </a:tcBdr>
        <a:fill>
          <a:noFill/>
        </a:fill>
      </a:tcStyle>
    </a:lastRow>
    <a:seCell>
      <a:tcStyle>
        <a:tcBdr>
          <a:left>
            <a:ln>
              <a:noFill/>
            </a:ln>
          </a:left>
          <a:top>
            <a:ln>
              <a:noFill/>
            </a:ln>
          </a:top>
        </a:tcBdr>
      </a:tcStyle>
    </a:seCell>
    <a:swCell>
      <a:tcStyle>
        <a:tcBdr>
          <a:right>
            <a:ln>
              <a:noFill/>
            </a:ln>
          </a:right>
          <a:top>
            <a:ln>
              <a:noFill/>
            </a:ln>
          </a:top>
        </a:tcBdr>
      </a:tcStyle>
    </a:swCell>
    <a:firstRow>
      <a:tcTxStyle b="on"/>
      <a:tcStyle>
        <a:tcBdr>
          <a:bottom>
            <a:lnRef idx="3">
              <a:schemeClr val="lt1"/>
            </a:lnRef>
          </a:bottom>
        </a:tcBdr>
        <a:fill>
          <a:noFill/>
        </a:fill>
      </a:tcStyle>
    </a:firstRow>
    <a:neCell>
      <a:tcStyle>
        <a:tcBdr>
          <a:bottom>
            <a:ln>
              <a:noFill/>
            </a:ln>
          </a:bottom>
        </a:tcBdr>
      </a:tcStyle>
    </a:neCell>
  </a:tblStyle>
  <a:tblStyle styleId="{0660B408-B3CF-4A94-85FC-2B1E0A45F4A2}" styleName="Dark Style 2 - Accent 1/Accent 2">
    <a:wholeTbl>
      <a:tcTxStyle>
        <a:fontRef idx="minor">
          <a:scrgbClr r="0" g="0" b="0"/>
        </a:fontRef>
        <a:schemeClr val="dk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dk1"/>
              </a:solidFill>
            </a:ln>
          </a:top>
        </a:tcBdr>
        <a:fill>
          <a:solidFill>
            <a:schemeClr val="accent1">
              <a:tint val="20000"/>
            </a:schemeClr>
          </a:solidFill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/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SorterView">
  <p:normalViewPr>
    <p:restoredLeft sz="15441" autoAdjust="0"/>
    <p:restoredTop sz="91297" autoAdjust="0"/>
  </p:normalViewPr>
  <p:slideViewPr>
    <p:cSldViewPr>
      <p:cViewPr>
        <p:scale>
          <a:sx n="66" d="100"/>
          <a:sy n="66" d="100"/>
        </p:scale>
        <p:origin x="-1512" y="-126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6384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125" d="100"/>
        <a:sy n="125" d="100"/>
      </p:scale>
      <p:origin x="0" y="0"/>
    </p:cViewPr>
  </p:sorterViewPr>
  <p:gridSpacing cx="76200" cy="76200"/>
</p:viewPr>
</file>

<file path=ppt/_rels/presentation.xml.rels><?xml version="1.0" encoding="UTF-8" standalone="yes"?>
<Relationships xmlns="http://schemas.openxmlformats.org/package/2006/relationships"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tableStyles" Target="tableStyles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handoutMaster" Target="handoutMasters/handoutMaster1.xml"/><Relationship Id="rId1" Type="http://schemas.openxmlformats.org/officeDocument/2006/relationships/customXml" Target="../customXml/item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theme" Target="theme/theme1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notesMaster" Target="notesMasters/notesMaster1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viewProps" Target="view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presProps" Target="presProps.xml"/><Relationship Id="rId8" Type="http://schemas.openxmlformats.org/officeDocument/2006/relationships/slide" Target="slides/slide6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A200370-E9A4-4D29-87F6-018B3802D778}" type="datetimeFigureOut">
              <a:rPr lang="en-US" smtClean="0"/>
              <a:t>1/3/2011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F851990-44A1-4B1A-84BE-77943F54B0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14418942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rtlCol="0"/>
          <a:lstStyle>
            <a:lvl1pPr algn="r">
              <a:defRPr sz="1200"/>
            </a:lvl1pPr>
          </a:lstStyle>
          <a:p>
            <a:fld id="{2447E72A-D913-4DC2-9E0A-E520CE8FCC86}" type="datetimeFigureOut">
              <a:rPr lang="en-US" smtClean="0"/>
              <a:pPr/>
              <a:t>1/3/2011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rtlCol="0" anchor="b"/>
          <a:lstStyle>
            <a:lvl1pPr algn="r">
              <a:defRPr sz="1200"/>
            </a:lvl1pPr>
          </a:lstStyle>
          <a:p>
            <a:fld id="{A5D78FC6-CE17-4259-A63C-DDFC12E048FC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65750931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rtl="0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rtl="0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rtl="0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rtl="0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rtl="0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A5D78FC6-CE17-4259-A63C-DDFC12E048FC}" type="slidenum">
              <a:rPr lang="en-US" smtClean="0"/>
              <a:pPr/>
              <a:t>25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 bwMode="white">
          <a:xfrm>
            <a:off x="0" y="5971032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-9144" y="6053328"/>
            <a:ext cx="2249424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359152" y="6044184"/>
            <a:ext cx="6784848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Shape 7"/>
          <p:cNvSpPr>
            <a:spLocks noGrp="1"/>
          </p:cNvSpPr>
          <p:nvPr>
            <p:ph type="ctrTitle"/>
          </p:nvPr>
        </p:nvSpPr>
        <p:spPr>
          <a:xfrm>
            <a:off x="2362200" y="4038600"/>
            <a:ext cx="6477000" cy="1828800"/>
          </a:xfrm>
        </p:spPr>
        <p:txBody>
          <a:bodyPr anchor="b"/>
          <a:lstStyle>
            <a:lvl1pPr>
              <a:defRPr cap="all" baseline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9" name="Shape 8"/>
          <p:cNvSpPr>
            <a:spLocks noGrp="1"/>
          </p:cNvSpPr>
          <p:nvPr>
            <p:ph type="subTitle" idx="1"/>
          </p:nvPr>
        </p:nvSpPr>
        <p:spPr>
          <a:xfrm>
            <a:off x="2362200" y="6050037"/>
            <a:ext cx="6705600" cy="685800"/>
          </a:xfrm>
        </p:spPr>
        <p:txBody>
          <a:bodyPr anchor="ctr">
            <a:normAutofit/>
          </a:bodyPr>
          <a:lstStyle>
            <a:lvl1pPr marL="0" indent="0" algn="l">
              <a:buNone/>
              <a:defRPr sz="2600">
                <a:solidFill>
                  <a:srgbClr val="FFFFFF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28" name="Shape 27"/>
          <p:cNvSpPr>
            <a:spLocks noGrp="1"/>
          </p:cNvSpPr>
          <p:nvPr>
            <p:ph type="dt" sz="half" idx="10"/>
          </p:nvPr>
        </p:nvSpPr>
        <p:spPr>
          <a:xfrm>
            <a:off x="76200" y="6068699"/>
            <a:ext cx="2057400" cy="685800"/>
          </a:xfrm>
        </p:spPr>
        <p:txBody>
          <a:bodyPr>
            <a:noAutofit/>
          </a:bodyPr>
          <a:lstStyle>
            <a:lvl1pPr algn="ctr">
              <a:defRPr sz="2000">
                <a:solidFill>
                  <a:srgbClr val="FFFFFF"/>
                </a:solidFill>
              </a:defRPr>
            </a:lvl1pPr>
          </a:lstStyle>
          <a:p>
            <a:pPr algn="ctr"/>
            <a:fld id="{743653DA-8BF4-4869-96FE-9BCF43372D46}" type="datetime8">
              <a:rPr lang="en-US" smtClean="0"/>
              <a:pPr algn="ctr"/>
              <a:t>1/3/2011 8:54 PM</a:t>
            </a:fld>
            <a:endParaRPr lang="en-US" sz="2000" dirty="0">
              <a:solidFill>
                <a:srgbClr val="FFFFFF"/>
              </a:solidFill>
            </a:endParaRPr>
          </a:p>
        </p:txBody>
      </p:sp>
      <p:sp>
        <p:nvSpPr>
          <p:cNvPr id="17" name="Shape 16"/>
          <p:cNvSpPr>
            <a:spLocks noGrp="1"/>
          </p:cNvSpPr>
          <p:nvPr>
            <p:ph type="ftr" sz="quarter" idx="11"/>
          </p:nvPr>
        </p:nvSpPr>
        <p:spPr>
          <a:xfrm>
            <a:off x="2085393" y="236538"/>
            <a:ext cx="5867400" cy="365125"/>
          </a:xfrm>
        </p:spPr>
        <p:txBody>
          <a:bodyPr/>
          <a:lstStyle>
            <a:lvl1pPr algn="r">
              <a:defRPr>
                <a:solidFill>
                  <a:schemeClr val="tx2"/>
                </a:solidFill>
              </a:defRPr>
            </a:lvl1pPr>
          </a:lstStyle>
          <a:p>
            <a:pPr algn="r"/>
            <a:endParaRPr lang="en-US" dirty="0">
              <a:solidFill>
                <a:schemeClr val="tx2"/>
              </a:solidFill>
            </a:endParaRPr>
          </a:p>
        </p:txBody>
      </p:sp>
      <p:sp>
        <p:nvSpPr>
          <p:cNvPr id="29" name="Shape 28"/>
          <p:cNvSpPr>
            <a:spLocks noGrp="1"/>
          </p:cNvSpPr>
          <p:nvPr>
            <p:ph type="sldNum" sz="quarter" idx="12"/>
          </p:nvPr>
        </p:nvSpPr>
        <p:spPr>
          <a:xfrm>
            <a:off x="8001000" y="228600"/>
            <a:ext cx="8382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72AC53DF-4216-466D-99A7-94400E6C2A25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1/3/2011 8:54 PM</a:t>
            </a:fld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 orient="vert"/>
          </p:nvPr>
        </p:nvSpPr>
        <p:spPr>
          <a:xfrm>
            <a:off x="6553200" y="609600"/>
            <a:ext cx="2057400" cy="5516563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body" orient="vert" idx="1"/>
          </p:nvPr>
        </p:nvSpPr>
        <p:spPr>
          <a:xfrm>
            <a:off x="457200" y="609600"/>
            <a:ext cx="5562600" cy="5516564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>
          <a:xfrm>
            <a:off x="6553200" y="6248402"/>
            <a:ext cx="2209800" cy="365125"/>
          </a:xfrm>
        </p:spPr>
        <p:txBody>
          <a:bodyPr/>
          <a:lstStyle/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1/3/2011 8:54 PM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>
          <a:xfrm>
            <a:off x="457201" y="6248207"/>
            <a:ext cx="5573483" cy="365125"/>
          </a:xfrm>
        </p:spPr>
        <p:txBody>
          <a:bodyPr/>
          <a:lstStyle/>
          <a:p>
            <a:endParaRPr lang="en-US" dirty="0"/>
          </a:p>
        </p:txBody>
      </p:sp>
      <p:sp>
        <p:nvSpPr>
          <p:cNvPr id="7" name="Rectangle 6"/>
          <p:cNvSpPr/>
          <p:nvPr/>
        </p:nvSpPr>
        <p:spPr bwMode="white">
          <a:xfrm>
            <a:off x="6096318" y="0"/>
            <a:ext cx="320040" cy="6858000"/>
          </a:xfrm>
          <a:prstGeom prst="rect">
            <a:avLst/>
          </a:prstGeom>
          <a:solidFill>
            <a:srgbClr val="FFFFFF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6142038" y="609600"/>
            <a:ext cx="228600" cy="6248400"/>
          </a:xfrm>
          <a:prstGeom prst="rect">
            <a:avLst/>
          </a:prstGeom>
          <a:solidFill>
            <a:schemeClr val="accent1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6142038" y="0"/>
            <a:ext cx="228600" cy="533400"/>
          </a:xfrm>
          <a:prstGeom prst="rect">
            <a:avLst/>
          </a:prstGeom>
          <a:solidFill>
            <a:schemeClr val="accent2"/>
          </a:solidFill>
          <a:ln w="19050" cap="flat" cmpd="sng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>
          <a:xfrm rot="5400000">
            <a:off x="5989638" y="144462"/>
            <a:ext cx="533400" cy="244476"/>
          </a:xfrm>
        </p:spPr>
        <p:txBody>
          <a:bodyPr/>
          <a:lstStyle/>
          <a:p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/>
              <a:t>‹#›</a:t>
            </a:fld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12648" y="228600"/>
            <a:ext cx="8153400" cy="9906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7129108-AC8D-4212-9283-60D9E99BF07A}" type="datetime8">
              <a:rPr lang="en-US" smtClean="0"/>
              <a:pPr/>
              <a:t>1/3/2011 8:54 PM</a:t>
            </a:fld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8" name="Shape 7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4958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2"/>
          <p:cNvSpPr>
            <a:spLocks noGrp="1"/>
          </p:cNvSpPr>
          <p:nvPr>
            <p:ph type="body" idx="1"/>
          </p:nvPr>
        </p:nvSpPr>
        <p:spPr>
          <a:xfrm>
            <a:off x="1371600" y="2743200"/>
            <a:ext cx="7123113" cy="1673225"/>
          </a:xfrm>
        </p:spPr>
        <p:txBody>
          <a:bodyPr anchor="t"/>
          <a:lstStyle>
            <a:lvl1pPr>
              <a:buNone/>
              <a:defRPr sz="2800">
                <a:solidFill>
                  <a:schemeClr val="tx2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7" name="Rectangle 6"/>
          <p:cNvSpPr/>
          <p:nvPr/>
        </p:nvSpPr>
        <p:spPr bwMode="white">
          <a:xfrm>
            <a:off x="0" y="1524000"/>
            <a:ext cx="9144000" cy="114300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600200"/>
            <a:ext cx="1295400" cy="990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1371600" y="1600200"/>
            <a:ext cx="7772400" cy="990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371600" y="1600200"/>
            <a:ext cx="7620000" cy="990600"/>
          </a:xfrm>
        </p:spPr>
        <p:txBody>
          <a:bodyPr/>
          <a:lstStyle>
            <a:lvl1pPr algn="l">
              <a:buNone/>
              <a:defRPr sz="4400" b="0" cap="none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DED3D3-6235-4F4C-B439-DF277FB555A7}" type="datetime8">
              <a:rPr lang="en-US" smtClean="0"/>
              <a:pPr/>
              <a:t>1/3/2011 8:54 PM</a:t>
            </a:fld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1752600"/>
            <a:ext cx="1295400" cy="701676"/>
          </a:xfrm>
        </p:spPr>
        <p:txBody>
          <a:bodyPr>
            <a:noAutofit/>
          </a:bodyPr>
          <a:lstStyle>
            <a:lvl1pPr>
              <a:defRPr sz="2400">
                <a:solidFill>
                  <a:srgbClr val="FFFFFF"/>
                </a:solidFill>
              </a:defRPr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400" dirty="0">
              <a:solidFill>
                <a:srgbClr val="FFFFFF"/>
              </a:solidFill>
            </a:endParaRPr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609600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4844901" y="1589567"/>
            <a:ext cx="3886200" cy="45720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8" name="Shape 7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3B5F1E3E-4B2F-4895-B65E-28B2E64F39F6}" type="datetime8">
              <a:rPr lang="en-US" smtClean="0"/>
              <a:pPr/>
              <a:t>1/3/2011 8:54 PM</a:t>
            </a:fld>
            <a:endParaRPr lang="en-US"/>
          </a:p>
        </p:txBody>
      </p:sp>
      <p:sp>
        <p:nvSpPr>
          <p:cNvPr id="10" name="Shape 9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533400" y="273050"/>
            <a:ext cx="8153400" cy="869950"/>
          </a:xfrm>
        </p:spPr>
        <p:txBody>
          <a:bodyPr anchor="ctr"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Shape 10"/>
          <p:cNvSpPr>
            <a:spLocks noGrp="1"/>
          </p:cNvSpPr>
          <p:nvPr>
            <p:ph sz="quarter" idx="2"/>
          </p:nvPr>
        </p:nvSpPr>
        <p:spPr>
          <a:xfrm>
            <a:off x="609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3" name="Shape 12"/>
          <p:cNvSpPr>
            <a:spLocks noGrp="1"/>
          </p:cNvSpPr>
          <p:nvPr>
            <p:ph sz="quarter" idx="4"/>
          </p:nvPr>
        </p:nvSpPr>
        <p:spPr>
          <a:xfrm>
            <a:off x="4800600" y="2438400"/>
            <a:ext cx="3886200" cy="35814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0" name="Shape 9"/>
          <p:cNvSpPr>
            <a:spLocks noGrp="1"/>
          </p:cNvSpPr>
          <p:nvPr>
            <p:ph type="dt" sz="half" idx="15"/>
          </p:nvPr>
        </p:nvSpPr>
        <p:spPr/>
        <p:txBody>
          <a:bodyPr rtlCol="0"/>
          <a:lstStyle/>
          <a:p>
            <a:fld id="{63085435-8225-4333-BFFA-0096413F0D76}" type="datetime8">
              <a:rPr lang="en-US" smtClean="0"/>
              <a:pPr/>
              <a:t>1/3/2011 8:54 PM</a:t>
            </a:fld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sldNum" sz="quarter" idx="16"/>
          </p:nvPr>
        </p:nvSpPr>
        <p:spPr/>
        <p:txBody>
          <a:bodyPr rtlCol="0"/>
          <a:lstStyle/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/>
          </a:p>
        </p:txBody>
      </p:sp>
      <p:sp>
        <p:nvSpPr>
          <p:cNvPr id="14" name="Shape 13"/>
          <p:cNvSpPr>
            <a:spLocks noGrp="1"/>
          </p:cNvSpPr>
          <p:nvPr>
            <p:ph type="ftr" sz="quarter" idx="17"/>
          </p:nvPr>
        </p:nvSpPr>
        <p:spPr/>
        <p:txBody>
          <a:bodyPr rtlCol="0"/>
          <a:lstStyle/>
          <a:p>
            <a:endParaRPr lang="en-US"/>
          </a:p>
        </p:txBody>
      </p:sp>
      <p:sp>
        <p:nvSpPr>
          <p:cNvPr id="16" name="Shape 15"/>
          <p:cNvSpPr>
            <a:spLocks noGrp="1"/>
          </p:cNvSpPr>
          <p:nvPr>
            <p:ph type="body" sz="quarter" idx="1"/>
          </p:nvPr>
        </p:nvSpPr>
        <p:spPr>
          <a:xfrm>
            <a:off x="609600" y="1752600"/>
            <a:ext cx="3886200" cy="640080"/>
          </a:xfrm>
          <a:solidFill>
            <a:schemeClr val="accent2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15" name="Shape 14"/>
          <p:cNvSpPr>
            <a:spLocks noGrp="1"/>
          </p:cNvSpPr>
          <p:nvPr>
            <p:ph type="body" sz="quarter" idx="3"/>
          </p:nvPr>
        </p:nvSpPr>
        <p:spPr>
          <a:xfrm>
            <a:off x="4800600" y="1752600"/>
            <a:ext cx="3886200" cy="640080"/>
          </a:xfrm>
          <a:solidFill>
            <a:schemeClr val="accent4"/>
          </a:solidFill>
        </p:spPr>
        <p:txBody>
          <a:bodyPr rtlCol="0" anchor="ctr"/>
          <a:lstStyle>
            <a:lvl1pPr marL="0" indent="0">
              <a:buFontTx/>
              <a:buNone/>
              <a:defRPr sz="2000" b="1">
                <a:solidFill>
                  <a:srgbClr val="FFFFFF"/>
                </a:solidFill>
              </a:defRPr>
            </a:lvl1pPr>
          </a:lstStyle>
          <a:p>
            <a:pPr lvl="0"/>
            <a:r>
              <a:rPr lang="en-US" smtClean="0"/>
              <a:t>Click to edit Master text styles</a:t>
            </a:r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783C494-2A87-468C-A21B-CB14FB9ABB00}" type="datetime8">
              <a:rPr lang="en-US" smtClean="0"/>
              <a:pPr/>
              <a:t>1/3/2011 8:54 PM</a:t>
            </a:fld>
            <a:endParaRPr lang="en-US"/>
          </a:p>
        </p:txBody>
      </p:sp>
      <p:sp>
        <p:nvSpPr>
          <p:cNvPr id="4" name="Shap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hap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A180FA0-5B31-4864-A2BB-719EA5A679C6}" type="datetime8">
              <a:rPr lang="en-US" smtClean="0"/>
              <a:pPr/>
              <a:t>1/3/2011 8:54 PM</a:t>
            </a:fld>
            <a:endParaRPr lang="en-US"/>
          </a:p>
        </p:txBody>
      </p:sp>
      <p:sp>
        <p:nvSpPr>
          <p:cNvPr id="3" name="Shap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hape 3"/>
          <p:cNvSpPr>
            <a:spLocks noGrp="1"/>
          </p:cNvSpPr>
          <p:nvPr>
            <p:ph type="sldNum" sz="quarter" idx="12"/>
          </p:nvPr>
        </p:nvSpPr>
        <p:spPr>
          <a:xfrm>
            <a:off x="0" y="6248400"/>
            <a:ext cx="533400" cy="3810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chemeClr val="tx2"/>
              </a:solidFill>
            </a:endParaRPr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609600" y="273050"/>
            <a:ext cx="8077200" cy="869950"/>
          </a:xfrm>
        </p:spPr>
        <p:txBody>
          <a:bodyPr anchor="ctr"/>
          <a:lstStyle>
            <a:lvl1pPr algn="l">
              <a:buNone/>
              <a:defRPr sz="4400" b="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5" name="Shape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BECC0C8-36B8-442A-833D-B6AACE86BB77}" type="datetime8">
              <a:rPr lang="en-US" smtClean="0"/>
              <a:pPr/>
              <a:t>1/3/2011 8:54 PM</a:t>
            </a:fld>
            <a:endParaRPr lang="en-US"/>
          </a:p>
        </p:txBody>
      </p:sp>
      <p:sp>
        <p:nvSpPr>
          <p:cNvPr id="6" name="Shap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hap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fld id="{1AD93096-5B34-4342-9326-69289CEAE4C2}" type="slidenum">
              <a:rPr lang="en-US" smtClean="0"/>
              <a:pPr/>
              <a:t>‹#›</a:t>
            </a:fld>
            <a:endParaRPr lang="en-US" dirty="0">
              <a:solidFill>
                <a:srgbClr val="FFFFFF"/>
              </a:solidFill>
            </a:endParaRPr>
          </a:p>
        </p:txBody>
      </p:sp>
      <p:sp>
        <p:nvSpPr>
          <p:cNvPr id="3" name="Shape 2"/>
          <p:cNvSpPr>
            <a:spLocks noGrp="1"/>
          </p:cNvSpPr>
          <p:nvPr>
            <p:ph type="body" idx="2"/>
          </p:nvPr>
        </p:nvSpPr>
        <p:spPr>
          <a:xfrm>
            <a:off x="609600" y="1752600"/>
            <a:ext cx="1600200" cy="4343400"/>
          </a:xfrm>
          <a:ln w="50800" cap="sq" cmpd="dbl" algn="ctr">
            <a:solidFill>
              <a:schemeClr val="accent2"/>
            </a:solidFill>
            <a:prstDash val="solid"/>
            <a:miter lim="800000"/>
          </a:ln>
          <a:effectLst/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lIns="137160" tIns="182880" rIns="137160" bIns="91440"/>
          <a:lstStyle>
            <a:lvl1pPr marL="0" indent="0">
              <a:spcAft>
                <a:spcPts val="1000"/>
              </a:spcAft>
              <a:buNone/>
              <a:defRPr sz="18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9" name="Shape 8"/>
          <p:cNvSpPr>
            <a:spLocks noGrp="1"/>
          </p:cNvSpPr>
          <p:nvPr>
            <p:ph sz="quarter" idx="1"/>
          </p:nvPr>
        </p:nvSpPr>
        <p:spPr>
          <a:xfrm>
            <a:off x="2362200" y="1752600"/>
            <a:ext cx="6400800" cy="4419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Shape 3"/>
          <p:cNvSpPr>
            <a:spLocks noGrp="1"/>
          </p:cNvSpPr>
          <p:nvPr>
            <p:ph type="body" sz="half" idx="2"/>
          </p:nvPr>
        </p:nvSpPr>
        <p:spPr>
          <a:xfrm>
            <a:off x="1600200" y="5486400"/>
            <a:ext cx="7315200" cy="685800"/>
          </a:xfrm>
        </p:spPr>
        <p:txBody>
          <a:bodyPr/>
          <a:lstStyle>
            <a:lvl1pPr marL="0" indent="0">
              <a:buFontTx/>
              <a:buNone/>
              <a:defRPr sz="1700"/>
            </a:lvl1pPr>
            <a:lvl2pPr>
              <a:buFontTx/>
              <a:buNone/>
              <a:defRPr sz="1200"/>
            </a:lvl2pPr>
            <a:lvl3pPr>
              <a:buFontTx/>
              <a:buNone/>
              <a:defRPr sz="1000"/>
            </a:lvl3pPr>
            <a:lvl4pPr>
              <a:buFontTx/>
              <a:buNone/>
              <a:defRPr sz="900"/>
            </a:lvl4pPr>
            <a:lvl5pPr>
              <a:buFontTx/>
              <a:buNone/>
              <a:defRPr sz="900"/>
            </a:lvl5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8" name="Rectangle 7"/>
          <p:cNvSpPr/>
          <p:nvPr/>
        </p:nvSpPr>
        <p:spPr bwMode="white">
          <a:xfrm>
            <a:off x="-9144" y="4572000"/>
            <a:ext cx="9144000" cy="886968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-9144" y="4663440"/>
            <a:ext cx="1463040" cy="713232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0" name="Rectangle 9"/>
          <p:cNvSpPr/>
          <p:nvPr/>
        </p:nvSpPr>
        <p:spPr>
          <a:xfrm>
            <a:off x="1545336" y="4654296"/>
            <a:ext cx="7598664" cy="713232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" name="Shape 1"/>
          <p:cNvSpPr>
            <a:spLocks noGrp="1"/>
          </p:cNvSpPr>
          <p:nvPr>
            <p:ph type="title"/>
          </p:nvPr>
        </p:nvSpPr>
        <p:spPr>
          <a:xfrm>
            <a:off x="1600200" y="4648200"/>
            <a:ext cx="7315200" cy="685800"/>
          </a:xfrm>
        </p:spPr>
        <p:txBody>
          <a:bodyPr anchor="ctr"/>
          <a:lstStyle>
            <a:lvl1pPr algn="l">
              <a:buNone/>
              <a:defRPr sz="2800" b="0">
                <a:solidFill>
                  <a:srgbClr val="FFFFFF"/>
                </a:solidFill>
              </a:defRPr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1" name="Rectangle 10"/>
          <p:cNvSpPr/>
          <p:nvPr/>
        </p:nvSpPr>
        <p:spPr bwMode="white">
          <a:xfrm>
            <a:off x="1447800" y="0"/>
            <a:ext cx="100584" cy="6867144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12" name="Shape 11"/>
          <p:cNvSpPr>
            <a:spLocks noGrp="1"/>
          </p:cNvSpPr>
          <p:nvPr>
            <p:ph type="dt" sz="half" idx="10"/>
          </p:nvPr>
        </p:nvSpPr>
        <p:spPr>
          <a:xfrm>
            <a:off x="6248400" y="6248400"/>
            <a:ext cx="2667000" cy="365125"/>
          </a:xfrm>
        </p:spPr>
        <p:txBody>
          <a:bodyPr rtlCol="0"/>
          <a:lstStyle/>
          <a:p>
            <a:fld id="{51E20EC5-AC53-4169-941E-EDF10CD23748}" type="datetime8">
              <a:rPr lang="en-US" smtClean="0"/>
              <a:pPr/>
              <a:t>1/3/2011 8:54 PM</a:t>
            </a:fld>
            <a:endParaRPr lang="en-US"/>
          </a:p>
        </p:txBody>
      </p:sp>
      <p:sp>
        <p:nvSpPr>
          <p:cNvPr id="13" name="Shape 12"/>
          <p:cNvSpPr>
            <a:spLocks noGrp="1"/>
          </p:cNvSpPr>
          <p:nvPr>
            <p:ph type="sldNum" sz="quarter" idx="11"/>
          </p:nvPr>
        </p:nvSpPr>
        <p:spPr>
          <a:xfrm>
            <a:off x="0" y="4667249"/>
            <a:ext cx="1447800" cy="663578"/>
          </a:xfrm>
        </p:spPr>
        <p:txBody>
          <a:bodyPr rtlCol="0"/>
          <a:lstStyle>
            <a:lvl1pPr>
              <a:defRPr sz="2800"/>
            </a:lvl1pPr>
          </a:lstStyle>
          <a:p>
            <a:pPr algn="ctr"/>
            <a:fld id="{1AD93096-5B34-4342-9326-69289CEAE4C2}" type="slidenum">
              <a:rPr lang="en-US" smtClean="0"/>
              <a:pPr algn="ctr"/>
              <a:t>‹#›</a:t>
            </a:fld>
            <a:endParaRPr lang="en-US" sz="2800" dirty="0"/>
          </a:p>
        </p:txBody>
      </p:sp>
      <p:sp>
        <p:nvSpPr>
          <p:cNvPr id="14" name="Shape 13"/>
          <p:cNvSpPr>
            <a:spLocks noGrp="1"/>
          </p:cNvSpPr>
          <p:nvPr>
            <p:ph type="ftr" sz="quarter" idx="12"/>
          </p:nvPr>
        </p:nvSpPr>
        <p:spPr>
          <a:xfrm>
            <a:off x="1600200" y="6248206"/>
            <a:ext cx="4572000" cy="365125"/>
          </a:xfrm>
        </p:spPr>
        <p:txBody>
          <a:bodyPr rtlCol="0"/>
          <a:lstStyle/>
          <a:p>
            <a:endParaRPr lang="en-US" dirty="0"/>
          </a:p>
        </p:txBody>
      </p:sp>
      <p:sp>
        <p:nvSpPr>
          <p:cNvPr id="3" name="Shape 2"/>
          <p:cNvSpPr>
            <a:spLocks noGrp="1"/>
          </p:cNvSpPr>
          <p:nvPr>
            <p:ph type="pic" idx="1"/>
          </p:nvPr>
        </p:nvSpPr>
        <p:spPr>
          <a:xfrm>
            <a:off x="1560576" y="0"/>
            <a:ext cx="7583424" cy="4568952"/>
          </a:xfrm>
          <a:solidFill>
            <a:schemeClr val="accent1">
              <a:tint val="40000"/>
            </a:schemeClr>
          </a:solidFill>
          <a:ln>
            <a:noFill/>
          </a:ln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Title Placeholder 21"/>
          <p:cNvSpPr>
            <a:spLocks noGrp="1"/>
          </p:cNvSpPr>
          <p:nvPr>
            <p:ph type="title"/>
          </p:nvPr>
        </p:nvSpPr>
        <p:spPr>
          <a:xfrm>
            <a:off x="609600" y="228600"/>
            <a:ext cx="8153400" cy="9906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13" name="Text Placeholder 12"/>
          <p:cNvSpPr>
            <a:spLocks noGrp="1"/>
          </p:cNvSpPr>
          <p:nvPr>
            <p:ph type="body" idx="1"/>
          </p:nvPr>
        </p:nvSpPr>
        <p:spPr>
          <a:xfrm>
            <a:off x="612648" y="1600200"/>
            <a:ext cx="8153400" cy="452628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14" name="Date Placeholder 13"/>
          <p:cNvSpPr>
            <a:spLocks noGrp="1"/>
          </p:cNvSpPr>
          <p:nvPr>
            <p:ph type="dt" sz="half" idx="2"/>
          </p:nvPr>
        </p:nvSpPr>
        <p:spPr>
          <a:xfrm>
            <a:off x="6096000" y="6248400"/>
            <a:ext cx="2667000" cy="365125"/>
          </a:xfrm>
          <a:prstGeom prst="rect">
            <a:avLst/>
          </a:prstGeom>
        </p:spPr>
        <p:txBody>
          <a:bodyPr vert="horz" anchor="ctr" anchorCtr="0"/>
          <a:lstStyle>
            <a:lvl1pPr algn="l">
              <a:defRPr sz="1400">
                <a:solidFill>
                  <a:schemeClr val="tx2"/>
                </a:solidFill>
              </a:defRPr>
            </a:lvl1pPr>
          </a:lstStyle>
          <a:p>
            <a:fld id="{8D3816DF-213E-421B-92D3-C068DBB023D6}" type="datetime8">
              <a:rPr lang="en-US" smtClean="0">
                <a:solidFill>
                  <a:schemeClr val="tx2"/>
                </a:solidFill>
              </a:rPr>
              <a:pPr/>
              <a:t>1/3/2011 8:54 PM</a:t>
            </a:fld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3"/>
          </p:nvPr>
        </p:nvSpPr>
        <p:spPr>
          <a:xfrm>
            <a:off x="609600" y="6248206"/>
            <a:ext cx="5421083" cy="365125"/>
          </a:xfrm>
          <a:prstGeom prst="rect">
            <a:avLst/>
          </a:prstGeom>
        </p:spPr>
        <p:txBody>
          <a:bodyPr vert="horz" anchor="ctr"/>
          <a:lstStyle>
            <a:lvl1pPr algn="r">
              <a:defRPr sz="1400">
                <a:solidFill>
                  <a:schemeClr val="tx2"/>
                </a:solidFill>
              </a:defRPr>
            </a:lvl1pPr>
          </a:lstStyle>
          <a:p>
            <a:pPr algn="r"/>
            <a:endParaRPr lang="en-US" sz="1400" dirty="0">
              <a:solidFill>
                <a:schemeClr val="tx2"/>
              </a:solidFill>
            </a:endParaRPr>
          </a:p>
        </p:txBody>
      </p:sp>
      <p:sp>
        <p:nvSpPr>
          <p:cNvPr id="7" name="Rectangle 6"/>
          <p:cNvSpPr/>
          <p:nvPr/>
        </p:nvSpPr>
        <p:spPr bwMode="white">
          <a:xfrm>
            <a:off x="0" y="1234440"/>
            <a:ext cx="9144000" cy="320040"/>
          </a:xfrm>
          <a:prstGeom prst="rect">
            <a:avLst/>
          </a:prstGeom>
          <a:solidFill>
            <a:srgbClr val="FFFFFF"/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8" name="Rectangle 7"/>
          <p:cNvSpPr/>
          <p:nvPr/>
        </p:nvSpPr>
        <p:spPr>
          <a:xfrm>
            <a:off x="0" y="1280160"/>
            <a:ext cx="533400" cy="228600"/>
          </a:xfrm>
          <a:prstGeom prst="rect">
            <a:avLst/>
          </a:prstGeom>
          <a:solidFill>
            <a:schemeClr val="accent2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9" name="Rectangle 8"/>
          <p:cNvSpPr/>
          <p:nvPr/>
        </p:nvSpPr>
        <p:spPr>
          <a:xfrm>
            <a:off x="590550" y="1280160"/>
            <a:ext cx="8553450" cy="228600"/>
          </a:xfrm>
          <a:prstGeom prst="rect">
            <a:avLst/>
          </a:prstGeom>
          <a:solidFill>
            <a:schemeClr val="accent1">
              <a:alpha val="100000"/>
            </a:schemeClr>
          </a:solidFill>
          <a:ln w="50800" cap="rnd" cmpd="dbl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/>
            <a:endParaRPr lang="en-US"/>
          </a:p>
        </p:txBody>
      </p:sp>
      <p:sp>
        <p:nvSpPr>
          <p:cNvPr id="23" name="Slide Number Placeholder 22"/>
          <p:cNvSpPr>
            <a:spLocks noGrp="1"/>
          </p:cNvSpPr>
          <p:nvPr>
            <p:ph type="sldNum" sz="quarter" idx="4"/>
          </p:nvPr>
        </p:nvSpPr>
        <p:spPr>
          <a:xfrm>
            <a:off x="0" y="1272222"/>
            <a:ext cx="533400" cy="244476"/>
          </a:xfrm>
          <a:prstGeom prst="rect">
            <a:avLst/>
          </a:prstGeom>
        </p:spPr>
        <p:txBody>
          <a:bodyPr vert="horz" anchor="ctr" anchorCtr="0">
            <a:normAutofit/>
          </a:bodyPr>
          <a:lstStyle>
            <a:lvl1pPr algn="ctr">
              <a:defRPr sz="1400" b="1">
                <a:solidFill>
                  <a:srgbClr val="FFFFFF"/>
                </a:solidFill>
              </a:defRPr>
            </a:lvl1pPr>
          </a:lstStyle>
          <a:p>
            <a:pPr algn="ctr"/>
            <a:fld id="{72AC53DF-4216-466D-99A7-94400E6C2A25}" type="slidenum">
              <a:rPr lang="en-US" sz="1200" smtClean="0">
                <a:solidFill>
                  <a:schemeClr val="tx2"/>
                </a:solidFill>
              </a:rPr>
              <a:pPr algn="ctr"/>
              <a:t>‹#›</a:t>
            </a:fld>
            <a:endParaRPr lang="en-US" sz="1400" b="1" dirty="0">
              <a:solidFill>
                <a:srgbClr val="FFFFFF"/>
              </a:solidFill>
            </a:endParaRP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95" r:id="rId1"/>
    <p:sldLayoutId id="2147483696" r:id="rId2"/>
    <p:sldLayoutId id="2147483697" r:id="rId3"/>
    <p:sldLayoutId id="2147483698" r:id="rId4"/>
    <p:sldLayoutId id="2147483699" r:id="rId5"/>
    <p:sldLayoutId id="2147483700" r:id="rId6"/>
    <p:sldLayoutId id="2147483701" r:id="rId7"/>
    <p:sldLayoutId id="2147483702" r:id="rId8"/>
    <p:sldLayoutId id="2147483703" r:id="rId9"/>
    <p:sldLayoutId id="2147483704" r:id="rId10"/>
    <p:sldLayoutId id="2147483705" r:id="rId11"/>
  </p:sldLayoutIdLst>
  <p:txStyles>
    <p:titleStyle>
      <a:lvl1pPr algn="l" rtl="0" eaLnBrk="1" latinLnBrk="0" hangingPunct="1">
        <a:spcBef>
          <a:spcPct val="0"/>
        </a:spcBef>
        <a:buNone/>
        <a:defRPr sz="4400" kern="1200">
          <a:solidFill>
            <a:schemeClr val="tx2"/>
          </a:solidFill>
          <a:latin typeface="+mj-lt"/>
          <a:ea typeface="+mj-ea"/>
          <a:cs typeface="+mj-cs"/>
        </a:defRPr>
      </a:lvl1pPr>
    </p:titleStyle>
    <p:bodyStyle>
      <a:lvl1pPr marL="320040" indent="-320040" algn="l" rtl="0" eaLnBrk="1" latinLnBrk="0" hangingPunct="1">
        <a:spcBef>
          <a:spcPts val="700"/>
        </a:spcBef>
        <a:buClr>
          <a:schemeClr val="accent2"/>
        </a:buClr>
        <a:buSzPct val="60000"/>
        <a:buFont typeface="Wingdings"/>
        <a:buChar char=""/>
        <a:defRPr sz="29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74320" algn="l" rtl="0" eaLnBrk="1" latinLnBrk="0" hangingPunct="1">
        <a:spcBef>
          <a:spcPts val="550"/>
        </a:spcBef>
        <a:buClr>
          <a:schemeClr val="accent1"/>
        </a:buClr>
        <a:buSzPct val="70000"/>
        <a:buFont typeface="Wingdings 2"/>
        <a:buChar char=""/>
        <a:defRPr sz="26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28600" algn="l" rtl="0" eaLnBrk="1" latinLnBrk="0" hangingPunct="1">
        <a:spcBef>
          <a:spcPts val="500"/>
        </a:spcBef>
        <a:buClr>
          <a:schemeClr val="accent2"/>
        </a:buClr>
        <a:buSzPct val="75000"/>
        <a:buFont typeface="Wingdings"/>
        <a:buChar char=""/>
        <a:defRPr sz="23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indent="-228600" algn="l" rtl="0" eaLnBrk="1" latinLnBrk="0" hangingPunct="1">
        <a:spcBef>
          <a:spcPts val="400"/>
        </a:spcBef>
        <a:buClr>
          <a:schemeClr val="accent3"/>
        </a:buClr>
        <a:buSzPct val="7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indent="-228600" algn="l" rtl="0" eaLnBrk="1" latinLnBrk="0" hangingPunct="1">
        <a:spcBef>
          <a:spcPts val="400"/>
        </a:spcBef>
        <a:buClr>
          <a:schemeClr val="accent4"/>
        </a:buClr>
        <a:buSzPct val="65000"/>
        <a:buFont typeface="Wingdings"/>
        <a:buChar char="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103120" indent="-228600" algn="l" rtl="0" eaLnBrk="1" latinLnBrk="0" hangingPunct="1">
        <a:spcBef>
          <a:spcPct val="20000"/>
        </a:spcBef>
        <a:buClr>
          <a:schemeClr val="accent1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2377440" indent="-228600" algn="l" rtl="0" eaLnBrk="1" latinLnBrk="0" hangingPunct="1">
        <a:spcBef>
          <a:spcPct val="20000"/>
        </a:spcBef>
        <a:buClr>
          <a:schemeClr val="accent2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651760" indent="-228600" algn="l" rtl="0" eaLnBrk="1" latinLnBrk="0" hangingPunct="1">
        <a:spcBef>
          <a:spcPct val="20000"/>
        </a:spcBef>
        <a:buClr>
          <a:schemeClr val="accent3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926080" indent="-228600" algn="l" rtl="0" eaLnBrk="1" latinLnBrk="0" hangingPunct="1">
        <a:spcBef>
          <a:spcPct val="20000"/>
        </a:spcBef>
        <a:buClr>
          <a:schemeClr val="accent4"/>
        </a:buClr>
        <a:buFont typeface="Wingdings"/>
        <a:buChar char="§"/>
        <a:defRPr sz="18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hangingPunct="1">
        <a:defRPr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1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2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png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2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cap="none" dirty="0" smtClean="0"/>
              <a:t>Design Patterns </a:t>
            </a:r>
            <a:br>
              <a:rPr lang="en-US" cap="none" dirty="0" smtClean="0"/>
            </a:br>
            <a:r>
              <a:rPr lang="en-US" cap="none" dirty="0" smtClean="0"/>
              <a:t>for Parallel Programming</a:t>
            </a:r>
            <a:endParaRPr lang="en-US" cap="none" dirty="0"/>
          </a:p>
        </p:txBody>
      </p:sp>
      <p:sp>
        <p:nvSpPr>
          <p:cNvPr id="3" name="Rectangle 2"/>
          <p:cNvSpPr>
            <a:spLocks noGrp="1"/>
          </p:cNvSpPr>
          <p:nvPr>
            <p:ph type="subTitle" idx="1"/>
          </p:nvPr>
        </p:nvSpPr>
        <p:spPr>
          <a:xfrm>
            <a:off x="2362200" y="6035040"/>
            <a:ext cx="3352800" cy="685800"/>
          </a:xfrm>
        </p:spPr>
        <p:txBody>
          <a:bodyPr>
            <a:normAutofit fontScale="77500" lnSpcReduction="20000"/>
          </a:bodyPr>
          <a:lstStyle/>
          <a:p>
            <a:r>
              <a:rPr lang="en-US" dirty="0" err="1" smtClean="0"/>
              <a:t>Çağlar</a:t>
            </a:r>
            <a:r>
              <a:rPr lang="en-US" dirty="0"/>
              <a:t> </a:t>
            </a:r>
            <a:r>
              <a:rPr lang="en-US" dirty="0" smtClean="0"/>
              <a:t>GÜNEL</a:t>
            </a:r>
          </a:p>
          <a:p>
            <a:r>
              <a:rPr lang="en-US" dirty="0" smtClean="0"/>
              <a:t>200871202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Concurrency DS</a:t>
            </a:r>
            <a:endParaRPr lang="en-US" dirty="0"/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685800" y="1600200"/>
            <a:ext cx="7716838" cy="471487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18563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Decomposition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lvl="0" indent="0">
              <a:buNone/>
            </a:pPr>
            <a:r>
              <a:rPr lang="en-US" dirty="0" smtClean="0"/>
              <a:t>Used </a:t>
            </a:r>
            <a:r>
              <a:rPr lang="en-US" dirty="0"/>
              <a:t>to decompose the problem into pieces that can execute concurrently.</a:t>
            </a:r>
          </a:p>
          <a:p>
            <a:endParaRPr lang="en-US" dirty="0"/>
          </a:p>
        </p:txBody>
      </p:sp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803949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Rectangle 3"/>
          <p:cNvSpPr/>
          <p:nvPr/>
        </p:nvSpPr>
        <p:spPr>
          <a:xfrm>
            <a:off x="762000" y="3810000"/>
            <a:ext cx="2362200" cy="16764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5060979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Decomposition Patterns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77500" lnSpcReduction="20000"/>
          </a:bodyPr>
          <a:lstStyle/>
          <a:p>
            <a:pPr marL="0" indent="0">
              <a:buNone/>
            </a:pPr>
            <a:r>
              <a:rPr lang="en-US" dirty="0"/>
              <a:t>The first step in designing a parallel algorithm is to decompose the problem into elements that can execute concurrently. </a:t>
            </a:r>
            <a:endParaRPr lang="en-US" dirty="0" smtClean="0"/>
          </a:p>
          <a:p>
            <a:pPr marL="0" indent="0">
              <a:buNone/>
            </a:pPr>
            <a:endParaRPr lang="en-US" dirty="0"/>
          </a:p>
          <a:p>
            <a:pPr lvl="0"/>
            <a:r>
              <a:rPr lang="en-US" dirty="0"/>
              <a:t>The </a:t>
            </a:r>
            <a:r>
              <a:rPr lang="en-US" b="1" dirty="0"/>
              <a:t>task-decomposition dimension</a:t>
            </a:r>
            <a:r>
              <a:rPr lang="en-US" dirty="0"/>
              <a:t> views the problem as a stream of instructions that can be broken into sequences called </a:t>
            </a:r>
            <a:r>
              <a:rPr lang="en-US" b="1" dirty="0"/>
              <a:t>tasks</a:t>
            </a:r>
            <a:r>
              <a:rPr lang="en-US" dirty="0"/>
              <a:t> that can execute simultaneously. </a:t>
            </a:r>
            <a:endParaRPr lang="en-US" dirty="0" smtClean="0"/>
          </a:p>
          <a:p>
            <a:pPr lvl="1"/>
            <a:r>
              <a:rPr lang="en-US" dirty="0" smtClean="0"/>
              <a:t>Should be used when tasks are largely independent of each other</a:t>
            </a:r>
            <a:endParaRPr lang="en-US" dirty="0"/>
          </a:p>
          <a:p>
            <a:pPr lvl="0"/>
            <a:r>
              <a:rPr lang="en-US" dirty="0"/>
              <a:t>The </a:t>
            </a:r>
            <a:r>
              <a:rPr lang="en-US" b="1" dirty="0"/>
              <a:t>data-decomposition dimension</a:t>
            </a:r>
            <a:r>
              <a:rPr lang="en-US" dirty="0"/>
              <a:t> focuses on the data required by the tasks and how it can be decomposed into distinct chunks. </a:t>
            </a:r>
            <a:endParaRPr lang="en-US" dirty="0" smtClean="0"/>
          </a:p>
          <a:p>
            <a:pPr lvl="1"/>
            <a:r>
              <a:rPr lang="en-US" dirty="0" smtClean="0"/>
              <a:t>Should be used when the </a:t>
            </a:r>
            <a:r>
              <a:rPr lang="en-US" dirty="0"/>
              <a:t>data chunks </a:t>
            </a:r>
            <a:r>
              <a:rPr lang="en-US" dirty="0" smtClean="0"/>
              <a:t>can </a:t>
            </a:r>
            <a:r>
              <a:rPr lang="en-US" dirty="0"/>
              <a:t>be operated upon relatively independently.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5514486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b="1" dirty="0"/>
              <a:t>Data Decomposition </a:t>
            </a:r>
            <a:r>
              <a:rPr lang="en-US" b="1" dirty="0" smtClean="0"/>
              <a:t>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en-US" b="1" dirty="0" smtClean="0"/>
              <a:t>Problem</a:t>
            </a:r>
            <a:r>
              <a:rPr lang="en-US" b="1" dirty="0"/>
              <a:t>: </a:t>
            </a:r>
            <a:r>
              <a:rPr lang="en-US" dirty="0"/>
              <a:t>How can a problem's data be decomposed into units that can be operated on relatively independently?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3200400"/>
            <a:ext cx="803949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762000" y="5029200"/>
            <a:ext cx="2362200" cy="5334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8963870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Decomposition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b="1" dirty="0"/>
              <a:t>Context: </a:t>
            </a:r>
            <a:r>
              <a:rPr lang="en-US" dirty="0"/>
              <a:t>A data-based decomposition is a good starting point if the following is true:</a:t>
            </a:r>
          </a:p>
          <a:p>
            <a:pPr lvl="0"/>
            <a:r>
              <a:rPr lang="en-US" dirty="0"/>
              <a:t>The most computationally intensive part of the problem is organized around the manipulation of a large data structure.</a:t>
            </a:r>
          </a:p>
          <a:p>
            <a:pPr lvl="0"/>
            <a:r>
              <a:rPr lang="en-US" dirty="0"/>
              <a:t>Similar operations are being applied to different parts of the data structure, in such a way that the different parts can be operated on relatively independently.</a:t>
            </a:r>
          </a:p>
          <a:p>
            <a:r>
              <a:rPr lang="en-US" dirty="0"/>
              <a:t>For example, many linear algebra problems update large matrices, applying a similar set of operations to each element of the matrix.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5724657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b="1" dirty="0"/>
              <a:t>Data Decomposition Pattern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lnSpcReduction="10000"/>
          </a:bodyPr>
          <a:lstStyle/>
          <a:p>
            <a:pPr marL="0" indent="0">
              <a:buNone/>
            </a:pPr>
            <a:r>
              <a:rPr lang="en-US" b="1" dirty="0"/>
              <a:t>Solution: </a:t>
            </a:r>
            <a:r>
              <a:rPr lang="en-US" dirty="0"/>
              <a:t>A few common examples include the </a:t>
            </a:r>
            <a:r>
              <a:rPr lang="en-US" dirty="0" smtClean="0"/>
              <a:t>following:</a:t>
            </a:r>
            <a:endParaRPr lang="en-US" dirty="0"/>
          </a:p>
          <a:p>
            <a:pPr lvl="0"/>
            <a:r>
              <a:rPr lang="en-US" b="1" dirty="0"/>
              <a:t>Array-based computations</a:t>
            </a:r>
            <a:r>
              <a:rPr lang="en-US" dirty="0"/>
              <a:t>: Concurrency can be defined in terms of updates of different segments of the array</a:t>
            </a:r>
            <a:r>
              <a:rPr lang="en-US" dirty="0" smtClean="0"/>
              <a:t>.</a:t>
            </a:r>
            <a:endParaRPr lang="en-US" dirty="0"/>
          </a:p>
          <a:p>
            <a:pPr lvl="0"/>
            <a:r>
              <a:rPr lang="en-US" b="1" dirty="0"/>
              <a:t>Recursive data structures</a:t>
            </a:r>
            <a:r>
              <a:rPr lang="en-US" dirty="0"/>
              <a:t>: We can think of, for example, decomposing the parallel update of a large tree data structure by decomposing the data structure into sub trees that can be updated concurrently.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44245920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/>
              <a:t>Dependency Analysis Patterns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Helps to </a:t>
            </a:r>
            <a:r>
              <a:rPr lang="en-US" dirty="0"/>
              <a:t>group the tasks and analyze the dependencies among them. </a:t>
            </a:r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" y="2971800"/>
            <a:ext cx="803949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3448249" y="3505200"/>
            <a:ext cx="2362200" cy="22860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142773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Design Evaluation Pattern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pPr marL="0" lvl="0" indent="0">
              <a:buNone/>
            </a:pPr>
            <a:r>
              <a:rPr lang="en-US" dirty="0" smtClean="0"/>
              <a:t>Guides </a:t>
            </a:r>
            <a:r>
              <a:rPr lang="en-US" dirty="0"/>
              <a:t>the algorithm designer through an analysis of what has been done so far before moving on. </a:t>
            </a:r>
            <a:r>
              <a:rPr lang="en-US" dirty="0" smtClean="0"/>
              <a:t>Best </a:t>
            </a:r>
            <a:r>
              <a:rPr lang="en-US" dirty="0"/>
              <a:t>design is not found on the first </a:t>
            </a:r>
            <a:r>
              <a:rPr lang="en-US" dirty="0" smtClean="0"/>
              <a:t>attempt.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80571" y="3505200"/>
            <a:ext cx="8039498" cy="3048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5" name="Rectangle 4"/>
          <p:cNvSpPr/>
          <p:nvPr/>
        </p:nvSpPr>
        <p:spPr>
          <a:xfrm>
            <a:off x="6096000" y="4800600"/>
            <a:ext cx="2362200" cy="838200"/>
          </a:xfrm>
          <a:prstGeom prst="rect">
            <a:avLst/>
          </a:prstGeom>
          <a:noFill/>
          <a:ln w="635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506668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</a:t>
            </a:r>
            <a:r>
              <a:rPr lang="en-US" dirty="0" smtClean="0"/>
              <a:t>Structure 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Helps </a:t>
            </a:r>
            <a:r>
              <a:rPr lang="en-US" dirty="0"/>
              <a:t>to structure the algorithm to </a:t>
            </a:r>
            <a:r>
              <a:rPr lang="en-US" b="1" dirty="0"/>
              <a:t>take advantage of potential concurrency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Describes </a:t>
            </a:r>
            <a:r>
              <a:rPr lang="en-US" dirty="0"/>
              <a:t>overall </a:t>
            </a:r>
            <a:r>
              <a:rPr lang="en-US" b="1" dirty="0"/>
              <a:t>strategies</a:t>
            </a:r>
            <a:r>
              <a:rPr lang="en-US" dirty="0"/>
              <a:t> for exploiting concurrency</a:t>
            </a:r>
            <a:r>
              <a:rPr lang="en-US" dirty="0" smtClean="0"/>
              <a:t>.</a:t>
            </a:r>
          </a:p>
          <a:p>
            <a:r>
              <a:rPr lang="en-US" b="1" dirty="0" smtClean="0"/>
              <a:t>Refines</a:t>
            </a:r>
            <a:r>
              <a:rPr lang="en-US" dirty="0" smtClean="0"/>
              <a:t> </a:t>
            </a:r>
            <a:r>
              <a:rPr lang="en-US" dirty="0"/>
              <a:t>the design and </a:t>
            </a:r>
            <a:endParaRPr lang="en-US" dirty="0" smtClean="0"/>
          </a:p>
          <a:p>
            <a:r>
              <a:rPr lang="en-US" dirty="0" smtClean="0"/>
              <a:t>Moves </a:t>
            </a:r>
            <a:r>
              <a:rPr lang="en-US" dirty="0"/>
              <a:t>it </a:t>
            </a:r>
            <a:r>
              <a:rPr lang="en-US" b="1" dirty="0"/>
              <a:t>closer to a program </a:t>
            </a:r>
            <a:r>
              <a:rPr lang="en-US" dirty="0"/>
              <a:t>that can execute tasks concurrently by mapping the concurrency onto multiple </a:t>
            </a:r>
            <a:r>
              <a:rPr lang="en-US" dirty="0" smtClean="0"/>
              <a:t>UEs.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135241766"/>
      </p:ext>
    </p:extLst>
  </p:cSld>
  <p:clrMapOvr>
    <a:masterClrMapping/>
  </p:clrMapOvr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Algorithm Structure DS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304800" y="1600200"/>
            <a:ext cx="8089900" cy="37909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47495683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Overview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Introduction to </a:t>
            </a:r>
            <a:r>
              <a:rPr lang="en-US" i="1" dirty="0" smtClean="0"/>
              <a:t>Design Patterns</a:t>
            </a:r>
          </a:p>
          <a:p>
            <a:r>
              <a:rPr lang="en-US" dirty="0" smtClean="0"/>
              <a:t>Pattern Languages</a:t>
            </a:r>
          </a:p>
          <a:p>
            <a:r>
              <a:rPr lang="en-US" dirty="0" smtClean="0"/>
              <a:t>4 Design Spaces</a:t>
            </a:r>
          </a:p>
          <a:p>
            <a:pPr lvl="1"/>
            <a:r>
              <a:rPr lang="en-US" dirty="0" smtClean="0"/>
              <a:t>Example: Data Decomposition Pattern</a:t>
            </a:r>
          </a:p>
          <a:p>
            <a:r>
              <a:rPr lang="en-US" dirty="0" smtClean="0"/>
              <a:t>Q&amp;A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1477466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</a:t>
            </a:r>
            <a:r>
              <a:rPr lang="en-US" dirty="0" smtClean="0"/>
              <a:t>Structures 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Represents </a:t>
            </a:r>
            <a:r>
              <a:rPr lang="en-US" dirty="0"/>
              <a:t>an intermediate stage between the Algorithm Structure and Implementation Mechanisms design spaces. </a:t>
            </a:r>
            <a:endParaRPr lang="en-US" dirty="0" smtClean="0"/>
          </a:p>
          <a:p>
            <a:r>
              <a:rPr lang="en-US" dirty="0" smtClean="0"/>
              <a:t>Two </a:t>
            </a:r>
            <a:r>
              <a:rPr lang="en-US" dirty="0"/>
              <a:t>important groups of patterns in this space are those that represent </a:t>
            </a:r>
            <a:endParaRPr lang="en-US" dirty="0" smtClean="0"/>
          </a:p>
          <a:p>
            <a:pPr lvl="1"/>
            <a:r>
              <a:rPr lang="en-US" b="1" dirty="0" smtClean="0"/>
              <a:t>program-structuring</a:t>
            </a:r>
            <a:r>
              <a:rPr lang="en-US" dirty="0" smtClean="0"/>
              <a:t> </a:t>
            </a:r>
            <a:r>
              <a:rPr lang="en-US" dirty="0"/>
              <a:t>approaches and </a:t>
            </a:r>
            <a:endParaRPr lang="en-US" dirty="0" smtClean="0"/>
          </a:p>
          <a:p>
            <a:pPr lvl="1"/>
            <a:r>
              <a:rPr lang="en-US" dirty="0" smtClean="0"/>
              <a:t>those </a:t>
            </a:r>
            <a:r>
              <a:rPr lang="en-US" dirty="0"/>
              <a:t>that represent commonly used </a:t>
            </a:r>
            <a:r>
              <a:rPr lang="en-US" b="1" dirty="0"/>
              <a:t>shared data structures</a:t>
            </a:r>
            <a:r>
              <a:rPr lang="en-US" dirty="0"/>
              <a:t>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13410142"/>
      </p:ext>
    </p:extLst>
  </p:cSld>
  <p:clrMapOvr>
    <a:masterClrMapping/>
  </p:clrMapOvr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Supporting Structures DS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66800" y="1676400"/>
            <a:ext cx="7239000" cy="4800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699411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Mechanisms </a:t>
            </a:r>
            <a:r>
              <a:rPr lang="en-US" dirty="0" smtClean="0"/>
              <a:t>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4572000"/>
          </a:xfrm>
        </p:spPr>
        <p:txBody>
          <a:bodyPr>
            <a:normAutofit fontScale="85000" lnSpcReduction="10000"/>
          </a:bodyPr>
          <a:lstStyle/>
          <a:p>
            <a:r>
              <a:rPr lang="en-US" dirty="0" smtClean="0"/>
              <a:t>Concerned </a:t>
            </a:r>
            <a:r>
              <a:rPr lang="en-US" dirty="0"/>
              <a:t>with how the patterns of the higher-level spaces are mapped into particular programming environments. </a:t>
            </a:r>
            <a:endParaRPr lang="en-US" dirty="0" smtClean="0"/>
          </a:p>
          <a:p>
            <a:r>
              <a:rPr lang="en-US" dirty="0" smtClean="0"/>
              <a:t>Provides </a:t>
            </a:r>
            <a:r>
              <a:rPr lang="en-US" dirty="0"/>
              <a:t>descriptions of common mechanisms for </a:t>
            </a:r>
            <a:endParaRPr lang="en-US" dirty="0" smtClean="0"/>
          </a:p>
          <a:p>
            <a:pPr lvl="1"/>
            <a:r>
              <a:rPr lang="en-US" dirty="0" smtClean="0"/>
              <a:t>process/thread </a:t>
            </a:r>
            <a:r>
              <a:rPr lang="en-US" dirty="0"/>
              <a:t>management </a:t>
            </a:r>
            <a:r>
              <a:rPr lang="en-US" dirty="0" smtClean="0"/>
              <a:t>(i.e., </a:t>
            </a:r>
            <a:r>
              <a:rPr lang="en-US" dirty="0"/>
              <a:t>creating or </a:t>
            </a:r>
            <a:r>
              <a:rPr lang="en-US" dirty="0" smtClean="0"/>
              <a:t>destroying)</a:t>
            </a:r>
          </a:p>
          <a:p>
            <a:pPr lvl="1"/>
            <a:r>
              <a:rPr lang="en-US" dirty="0" smtClean="0"/>
              <a:t>and </a:t>
            </a:r>
            <a:r>
              <a:rPr lang="en-US" dirty="0"/>
              <a:t>process/thread interaction </a:t>
            </a:r>
            <a:r>
              <a:rPr lang="en-US" dirty="0" smtClean="0"/>
              <a:t>(i.e., </a:t>
            </a:r>
            <a:r>
              <a:rPr lang="en-US" dirty="0"/>
              <a:t>semaphores, barriers, or message passing).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items in this design space are </a:t>
            </a:r>
            <a:r>
              <a:rPr lang="en-US" b="1" dirty="0"/>
              <a:t>not presented as patterns</a:t>
            </a:r>
            <a:r>
              <a:rPr lang="en-US" dirty="0"/>
              <a:t> </a:t>
            </a:r>
            <a:r>
              <a:rPr lang="en-US" dirty="0" smtClean="0"/>
              <a:t>because they </a:t>
            </a:r>
            <a:r>
              <a:rPr lang="en-US" dirty="0"/>
              <a:t>map directly onto elements within particular parallel programming environments. </a:t>
            </a:r>
            <a:endParaRPr lang="en-US" dirty="0" smtClean="0"/>
          </a:p>
          <a:p>
            <a:r>
              <a:rPr lang="en-US" dirty="0" smtClean="0"/>
              <a:t>They </a:t>
            </a:r>
            <a:r>
              <a:rPr lang="en-US" dirty="0"/>
              <a:t>are included in the pattern </a:t>
            </a:r>
            <a:r>
              <a:rPr lang="en-US" dirty="0" smtClean="0"/>
              <a:t>language </a:t>
            </a:r>
            <a:r>
              <a:rPr lang="en-US" dirty="0"/>
              <a:t>to provide a complete path from problem description to code.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517270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Implementation Mechanisms DS</a:t>
            </a:r>
          </a:p>
        </p:txBody>
      </p:sp>
      <p:pic>
        <p:nvPicPr>
          <p:cNvPr id="4" name="Content Placeholder 3"/>
          <p:cNvPicPr>
            <a:picLocks noGrp="1"/>
          </p:cNvPicPr>
          <p:nvPr>
            <p:ph sz="quarter" idx="1"/>
          </p:nvPr>
        </p:nvPicPr>
        <p:blipFill>
          <a:blip r:embed="rId2"/>
          <a:stretch>
            <a:fillRect/>
          </a:stretch>
        </p:blipFill>
        <p:spPr>
          <a:xfrm>
            <a:off x="1066800" y="1828800"/>
            <a:ext cx="6400800" cy="36576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755210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Q&amp;A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8000" y="1638553"/>
            <a:ext cx="3200400" cy="414429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7" name="Picture 3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4000" y="1524000"/>
            <a:ext cx="3048000" cy="42588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TextBox 3"/>
          <p:cNvSpPr txBox="1"/>
          <p:nvPr/>
        </p:nvSpPr>
        <p:spPr>
          <a:xfrm>
            <a:off x="5334000" y="5965371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ISBN</a:t>
            </a:r>
            <a:r>
              <a:rPr lang="en-US" dirty="0" smtClean="0"/>
              <a:t>: </a:t>
            </a:r>
            <a:r>
              <a:rPr lang="en-US" dirty="0"/>
              <a:t>978-0-470-69734-4</a:t>
            </a:r>
            <a:endParaRPr lang="en-US" dirty="0"/>
          </a:p>
        </p:txBody>
      </p:sp>
      <p:sp>
        <p:nvSpPr>
          <p:cNvPr id="7" name="TextBox 6"/>
          <p:cNvSpPr txBox="1"/>
          <p:nvPr/>
        </p:nvSpPr>
        <p:spPr>
          <a:xfrm>
            <a:off x="508000" y="5965371"/>
            <a:ext cx="32004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 smtClean="0"/>
              <a:t>ISBN</a:t>
            </a:r>
            <a:r>
              <a:rPr lang="en-US" dirty="0" smtClean="0"/>
              <a:t>: </a:t>
            </a:r>
            <a:r>
              <a:rPr lang="en-US" dirty="0"/>
              <a:t>978-0-321-22811-6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4555190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Thank you…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What is a Design Pattern?</a:t>
            </a:r>
            <a:endParaRPr lang="en-US" dirty="0"/>
          </a:p>
        </p:txBody>
      </p:sp>
      <p:sp>
        <p:nvSpPr>
          <p:cNvPr id="3" name="Rectangle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A </a:t>
            </a:r>
            <a:r>
              <a:rPr lang="en-US" b="1" dirty="0"/>
              <a:t>design pattern</a:t>
            </a:r>
            <a:r>
              <a:rPr lang="en-US" dirty="0"/>
              <a:t> describes </a:t>
            </a:r>
            <a:endParaRPr lang="en-US" dirty="0" smtClean="0"/>
          </a:p>
          <a:p>
            <a:r>
              <a:rPr lang="en-US" dirty="0" smtClean="0"/>
              <a:t>a </a:t>
            </a:r>
            <a:r>
              <a:rPr lang="en-US" dirty="0"/>
              <a:t>good solution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a recurring problem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particular context. </a:t>
            </a:r>
            <a:endParaRPr lang="en-US" dirty="0" smtClean="0"/>
          </a:p>
          <a:p>
            <a:endParaRPr lang="en-US" dirty="0" smtClean="0"/>
          </a:p>
          <a:p>
            <a:pPr marL="0" indent="0">
              <a:buNone/>
            </a:pPr>
            <a:r>
              <a:rPr lang="en-US" dirty="0" smtClean="0"/>
              <a:t> 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Design Patterns?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 fontScale="92500" lnSpcReduction="20000"/>
          </a:bodyPr>
          <a:lstStyle/>
          <a:p>
            <a:pPr marL="0" indent="0">
              <a:buNone/>
            </a:pPr>
            <a:r>
              <a:rPr lang="en-US" sz="3200" dirty="0"/>
              <a:t>The aim</a:t>
            </a:r>
            <a:r>
              <a:rPr lang="en-US" sz="3200" b="1" dirty="0"/>
              <a:t> </a:t>
            </a:r>
            <a:r>
              <a:rPr lang="en-US" sz="3200" dirty="0"/>
              <a:t>is to</a:t>
            </a:r>
          </a:p>
          <a:p>
            <a:r>
              <a:rPr lang="en-US" sz="3200" b="1" dirty="0"/>
              <a:t>record</a:t>
            </a:r>
            <a:r>
              <a:rPr lang="en-US" sz="3200" dirty="0"/>
              <a:t> the experience of </a:t>
            </a:r>
          </a:p>
          <a:p>
            <a:r>
              <a:rPr lang="en-US" sz="3200" b="1" dirty="0"/>
              <a:t>experts</a:t>
            </a:r>
            <a:r>
              <a:rPr lang="en-US" sz="3200" dirty="0"/>
              <a:t> in a way that can be </a:t>
            </a:r>
          </a:p>
          <a:p>
            <a:r>
              <a:rPr lang="en-US" sz="3200" dirty="0"/>
              <a:t>used by others facing a </a:t>
            </a:r>
            <a:r>
              <a:rPr lang="en-US" sz="3200" b="1" dirty="0"/>
              <a:t>similar</a:t>
            </a:r>
            <a:r>
              <a:rPr lang="en-US" sz="3200" dirty="0"/>
              <a:t> problem</a:t>
            </a:r>
            <a:r>
              <a:rPr lang="en-US" sz="3200" dirty="0" smtClean="0"/>
              <a:t>.</a:t>
            </a:r>
          </a:p>
          <a:p>
            <a:pPr marL="0" indent="0">
              <a:buNone/>
            </a:pPr>
            <a:endParaRPr lang="en-US" sz="3200" dirty="0" smtClean="0"/>
          </a:p>
          <a:p>
            <a:pPr marL="0" indent="0">
              <a:buNone/>
            </a:pPr>
            <a:r>
              <a:rPr lang="en-US" sz="3200" dirty="0" smtClean="0"/>
              <a:t>They</a:t>
            </a:r>
          </a:p>
          <a:p>
            <a:pPr lvl="0"/>
            <a:r>
              <a:rPr lang="en-US" sz="3200" dirty="0" smtClean="0"/>
              <a:t>Provide </a:t>
            </a:r>
            <a:r>
              <a:rPr lang="en-US" sz="3200" dirty="0"/>
              <a:t>a </a:t>
            </a:r>
            <a:r>
              <a:rPr lang="en-US" sz="3200" b="1" dirty="0"/>
              <a:t>cookbook</a:t>
            </a:r>
            <a:r>
              <a:rPr lang="en-US" sz="3200" dirty="0"/>
              <a:t> to systematically guide programmers </a:t>
            </a:r>
          </a:p>
          <a:p>
            <a:pPr lvl="0"/>
            <a:r>
              <a:rPr lang="en-US" sz="3200" dirty="0" smtClean="0"/>
              <a:t>Provide </a:t>
            </a:r>
            <a:r>
              <a:rPr lang="en-US" sz="3200" dirty="0"/>
              <a:t>common </a:t>
            </a:r>
            <a:r>
              <a:rPr lang="en-US" sz="3200" b="1" dirty="0"/>
              <a:t>vocabulary</a:t>
            </a:r>
            <a:r>
              <a:rPr lang="en-US" sz="3200" dirty="0"/>
              <a:t> to the programming </a:t>
            </a:r>
            <a:r>
              <a:rPr lang="en-US" sz="3200" dirty="0" smtClean="0"/>
              <a:t>community</a:t>
            </a:r>
            <a:endParaRPr lang="en-US" sz="2800" dirty="0" smtClean="0"/>
          </a:p>
        </p:txBody>
      </p:sp>
    </p:spTree>
    <p:extLst>
      <p:ext uri="{BB962C8B-B14F-4D97-AF65-F5344CB8AC3E}">
        <p14:creationId xmlns:p14="http://schemas.microsoft.com/office/powerpoint/2010/main" val="23774310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 smtClean="0"/>
              <a:t>Design Patterns for </a:t>
            </a:r>
            <a:br>
              <a:rPr lang="en-US" dirty="0" smtClean="0"/>
            </a:br>
            <a:r>
              <a:rPr lang="en-US" dirty="0" smtClean="0"/>
              <a:t>Parallel Programming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/>
              <a:t>Most parallel software design problems are very complex that designers cannot initially see the solution. </a:t>
            </a:r>
            <a:endParaRPr lang="en-US" dirty="0" smtClean="0"/>
          </a:p>
          <a:p>
            <a:r>
              <a:rPr lang="en-US" dirty="0" smtClean="0"/>
              <a:t>To </a:t>
            </a:r>
            <a:r>
              <a:rPr lang="en-US" dirty="0"/>
              <a:t>produce a parallel program, designers </a:t>
            </a:r>
            <a:r>
              <a:rPr lang="en-US" dirty="0" smtClean="0"/>
              <a:t>should work systematically and need </a:t>
            </a:r>
            <a:r>
              <a:rPr lang="en-US" dirty="0"/>
              <a:t>to proceed step-by-step. 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0667185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What is a Pattern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 pattern language is something more than a catalog of patterns. </a:t>
            </a:r>
            <a:endParaRPr lang="en-US" dirty="0" smtClean="0"/>
          </a:p>
          <a:p>
            <a:r>
              <a:rPr lang="en-US" dirty="0" smtClean="0"/>
              <a:t>In </a:t>
            </a:r>
            <a:r>
              <a:rPr lang="en-US" dirty="0"/>
              <a:t>a pattern language, the patterns are organized into a structure that leads the user through the collection of </a:t>
            </a:r>
            <a:r>
              <a:rPr lang="en-US" dirty="0" smtClean="0"/>
              <a:t>patterns. </a:t>
            </a:r>
          </a:p>
        </p:txBody>
      </p:sp>
    </p:spTree>
    <p:extLst>
      <p:ext uri="{BB962C8B-B14F-4D97-AF65-F5344CB8AC3E}">
        <p14:creationId xmlns:p14="http://schemas.microsoft.com/office/powerpoint/2010/main" val="1566878099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Why Pattern Language?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>
            <a:normAutofit/>
          </a:bodyPr>
          <a:lstStyle/>
          <a:p>
            <a:r>
              <a:rPr lang="en-US" dirty="0"/>
              <a:t>At each decision point, the designer selects an appropriate pattern. Each pattern leads to other patterns, resulting in a final </a:t>
            </a:r>
            <a:r>
              <a:rPr lang="en-US" dirty="0" smtClean="0"/>
              <a:t>design. </a:t>
            </a:r>
            <a:endParaRPr lang="en-US" dirty="0"/>
          </a:p>
          <a:p>
            <a:r>
              <a:rPr lang="en-US" dirty="0" smtClean="0"/>
              <a:t>A </a:t>
            </a:r>
            <a:r>
              <a:rPr lang="en-US" dirty="0"/>
              <a:t>pattern language embodies a design methodology and provides domain-specific advice to the application designer.</a:t>
            </a:r>
          </a:p>
          <a:p>
            <a:r>
              <a:rPr lang="en-US" dirty="0" smtClean="0"/>
              <a:t>This </a:t>
            </a:r>
            <a:r>
              <a:rPr lang="en-US" dirty="0"/>
              <a:t>guides a developer in the process of developing a parallel program.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322755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en-US" dirty="0"/>
              <a:t>Overview of the Pattern Language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>
          <a:xfrm>
            <a:off x="612648" y="1600200"/>
            <a:ext cx="8153400" cy="106680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en-US" dirty="0"/>
              <a:t>The pattern language is organized into four design spaces</a:t>
            </a:r>
            <a:r>
              <a:rPr lang="en-US" dirty="0" smtClean="0"/>
              <a:t>:</a:t>
            </a:r>
            <a:endParaRPr lang="en-US" dirty="0"/>
          </a:p>
          <a:p>
            <a:endParaRPr lang="en-US" dirty="0"/>
          </a:p>
        </p:txBody>
      </p:sp>
      <p:pic>
        <p:nvPicPr>
          <p:cNvPr id="4" name="Picture 3"/>
          <p:cNvPicPr/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514600" y="2569526"/>
            <a:ext cx="3810000" cy="3145474"/>
          </a:xfrm>
          <a:prstGeom prst="rect">
            <a:avLst/>
          </a:prstGeom>
          <a:noFill/>
          <a:ln>
            <a:noFill/>
          </a:ln>
        </p:spPr>
      </p:pic>
      <p:sp>
        <p:nvSpPr>
          <p:cNvPr id="5" name="TextBox 4"/>
          <p:cNvSpPr txBox="1"/>
          <p:nvPr/>
        </p:nvSpPr>
        <p:spPr>
          <a:xfrm>
            <a:off x="304800" y="6107668"/>
            <a:ext cx="807720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/>
            <a:r>
              <a:rPr lang="en-US" dirty="0"/>
              <a:t>Patterns for Parallel Programming, T.G. Mattson, et.al., 2004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1307709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Finding Concurrency DS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quarter" idx="1"/>
          </p:nvPr>
        </p:nvSpPr>
        <p:spPr/>
        <p:txBody>
          <a:bodyPr/>
          <a:lstStyle/>
          <a:p>
            <a:r>
              <a:rPr lang="en-US" dirty="0" smtClean="0"/>
              <a:t>Helps </a:t>
            </a:r>
            <a:r>
              <a:rPr lang="en-US" dirty="0"/>
              <a:t>to structure the problem to </a:t>
            </a:r>
            <a:r>
              <a:rPr lang="en-US" b="1" dirty="0"/>
              <a:t>expose exploitable concurrency</a:t>
            </a:r>
            <a:r>
              <a:rPr lang="en-US" dirty="0"/>
              <a:t>. </a:t>
            </a:r>
            <a:endParaRPr lang="en-US" dirty="0" smtClean="0"/>
          </a:p>
          <a:p>
            <a:r>
              <a:rPr lang="en-US" dirty="0" smtClean="0"/>
              <a:t>The </a:t>
            </a:r>
            <a:r>
              <a:rPr lang="en-US" dirty="0"/>
              <a:t>designer working at this level focuses on </a:t>
            </a:r>
            <a:r>
              <a:rPr lang="en-US" b="1" dirty="0"/>
              <a:t>high-level algorithmic issues </a:t>
            </a:r>
            <a:r>
              <a:rPr lang="en-US" dirty="0"/>
              <a:t>and tries to expose potential concurrency. 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1446876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EdStudPres">
  <a:themeElements>
    <a:clrScheme name="Median">
      <a:dk1>
        <a:sysClr val="windowText" lastClr="000000"/>
      </a:dk1>
      <a:lt1>
        <a:sysClr val="window" lastClr="FFFFFF"/>
      </a:lt1>
      <a:dk2>
        <a:srgbClr val="775F55"/>
      </a:dk2>
      <a:lt2>
        <a:srgbClr val="EBDDC3"/>
      </a:lt2>
      <a:accent1>
        <a:srgbClr val="94B6D2"/>
      </a:accent1>
      <a:accent2>
        <a:srgbClr val="DD8047"/>
      </a:accent2>
      <a:accent3>
        <a:srgbClr val="A5AB81"/>
      </a:accent3>
      <a:accent4>
        <a:srgbClr val="D8B25C"/>
      </a:accent4>
      <a:accent5>
        <a:srgbClr val="7BA79D"/>
      </a:accent5>
      <a:accent6>
        <a:srgbClr val="968C8C"/>
      </a:accent6>
      <a:hlink>
        <a:srgbClr val="F7B615"/>
      </a:hlink>
      <a:folHlink>
        <a:srgbClr val="704404"/>
      </a:folHlink>
    </a:clrScheme>
    <a:fontScheme name="Median">
      <a:maj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w Cen MT"/>
        <a:ea typeface=""/>
        <a:cs typeface=""/>
        <a:font script="Grek" typeface="Calibri"/>
        <a:font script="Cyrl" typeface="Calibri"/>
        <a:font script="Jpan" typeface="HGPｺﾞｼｯｸE"/>
        <a:font script="Hang" typeface="HY얕은샘물M"/>
        <a:font script="Hans" typeface="华文仿宋"/>
        <a:font script="Hant" typeface="微軟正黑體"/>
        <a:font script="Arab" typeface="Arial"/>
        <a:font script="Hebr" typeface="Levenim MT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inorFont>
    </a:fontScheme>
    <a:fmtScheme name="Median">
      <a:fillStyleLst>
        <a:solidFill>
          <a:schemeClr val="phClr"/>
        </a:solidFill>
        <a:solidFill>
          <a:schemeClr val="phClr">
            <a:tint val="50000"/>
          </a:schemeClr>
        </a:solidFill>
        <a:solidFill>
          <a:schemeClr val="phClr"/>
        </a:solidFill>
      </a:fillStyleLst>
      <a:lnStyleLst>
        <a:ln w="100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  <a:ln w="47625" cap="flat" cmpd="dbl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30000" dir="5400000" rotWithShape="0">
              <a:srgbClr val="000000">
                <a:alpha val="45000"/>
              </a:srgbClr>
            </a:outerShdw>
          </a:effectLst>
        </a:effectStyle>
        <a:effectStyle>
          <a:effectLst>
            <a:outerShdw blurRad="38100" dist="25400" dir="5400000" rotWithShape="0">
              <a:srgbClr val="000000">
                <a:alpha val="35000"/>
              </a:srgbClr>
            </a:outerShdw>
          </a:effectLst>
          <a:scene3d>
            <a:camera prst="isometricTopDown" fov="0">
              <a:rot lat="0" lon="0" rev="0"/>
            </a:camera>
            <a:lightRig rig="balanced" dir="t">
              <a:rot lat="0" lon="0" rev="13800000"/>
            </a:lightRig>
          </a:scene3d>
          <a:sp3d extrusionH="12700" prstMaterial="plastic">
            <a:bevelT w="38100" h="25400" prst="softRound"/>
            <a:contourClr>
              <a:schemeClr val="phClr"/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  <a:blipFill>
          <a:blip xmlns:r="http://schemas.openxmlformats.org/officeDocument/2006/relationships" r:embed="rId2">
            <a:duotone>
              <a:schemeClr val="phClr">
                <a:shade val="90000"/>
                <a:satMod val="140000"/>
              </a:schemeClr>
              <a:schemeClr val="phClr">
                <a:satMod val="120000"/>
              </a:schemeClr>
            </a:duotone>
          </a:blip>
          <a:tile tx="0" ty="0" sx="100000" sy="10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0000"/>
                <a:satMod val="155000"/>
              </a:schemeClr>
            </a:gs>
            <a:gs pos="65000">
              <a:schemeClr val="phClr">
                <a:shade val="85000"/>
                <a:satMod val="155000"/>
              </a:schemeClr>
            </a:gs>
            <a:gs pos="100000">
              <a:schemeClr val="phClr">
                <a:shade val="95000"/>
                <a:satMod val="155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rnd" cmpd="sng" algn="ctr">
          <a:solidFill>
            <a:schemeClr val="phClr"/>
          </a:solidFill>
          <a:prstDash val="solid"/>
        </a:ln>
        <a:ln w="34925" cap="rnd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algn="tl" rotWithShape="0">
              <a:srgbClr val="000000">
                <a:alpha val="64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</a:effectStyle>
        <a:effectStyle>
          <a:effectLst>
            <a:outerShdw blurRad="39000" dist="25400" dir="5400000">
              <a:srgbClr val="000000">
                <a:alpha val="35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0"/>
            </a:lightRig>
          </a:scene3d>
          <a:sp3d prstMaterial="matte">
            <a:bevelT h="22225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50000"/>
                <a:satMod val="155000"/>
              </a:schemeClr>
            </a:gs>
            <a:gs pos="35000">
              <a:schemeClr val="phClr">
                <a:shade val="75000"/>
                <a:satMod val="155000"/>
              </a:schemeClr>
            </a:gs>
            <a:gs pos="100000">
              <a:schemeClr val="phClr">
                <a:tint val="80000"/>
                <a:satMod val="255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100000" t="100000" r="100000" b="10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A9000B0E-F247-42DE-B4C8-953FA55828ED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EdStudPres</Template>
  <TotalTime>0</TotalTime>
  <Words>808</Words>
  <Application>Microsoft Office PowerPoint</Application>
  <PresentationFormat>On-screen Show (4:3)</PresentationFormat>
  <Paragraphs>93</Paragraphs>
  <Slides>25</Slides>
  <Notes>3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25</vt:i4>
      </vt:variant>
    </vt:vector>
  </HeadingPairs>
  <TitlesOfParts>
    <vt:vector size="26" baseType="lpstr">
      <vt:lpstr>EdStudPres</vt:lpstr>
      <vt:lpstr>Design Patterns  for Parallel Programming</vt:lpstr>
      <vt:lpstr>Overview</vt:lpstr>
      <vt:lpstr>What is a Design Pattern?</vt:lpstr>
      <vt:lpstr>Why Design Patterns?</vt:lpstr>
      <vt:lpstr>Design Patterns for  Parallel Programming</vt:lpstr>
      <vt:lpstr>What is a Pattern Language?</vt:lpstr>
      <vt:lpstr>Why Pattern Language?</vt:lpstr>
      <vt:lpstr>Overview of the Pattern Language</vt:lpstr>
      <vt:lpstr>Finding Concurrency DS</vt:lpstr>
      <vt:lpstr>Finding Concurrency DS</vt:lpstr>
      <vt:lpstr>Decomposition Patterns</vt:lpstr>
      <vt:lpstr>Decomposition Patterns</vt:lpstr>
      <vt:lpstr>Data Decomposition Pattern</vt:lpstr>
      <vt:lpstr>Data Decomposition Pattern</vt:lpstr>
      <vt:lpstr>Data Decomposition Pattern</vt:lpstr>
      <vt:lpstr>Dependency Analysis Patterns</vt:lpstr>
      <vt:lpstr>Design Evaluation Pattern</vt:lpstr>
      <vt:lpstr>Algorithm Structure DS</vt:lpstr>
      <vt:lpstr>Algorithm Structure DS</vt:lpstr>
      <vt:lpstr>Supporting Structures DS</vt:lpstr>
      <vt:lpstr>Supporting Structures DS</vt:lpstr>
      <vt:lpstr>Implementation Mechanisms DS</vt:lpstr>
      <vt:lpstr>Implementation Mechanisms DS</vt:lpstr>
      <vt:lpstr>Q&amp;A</vt:lpstr>
      <vt:lpstr>Thank you…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2010-11-15T17:42:09Z</dcterms:created>
  <dcterms:modified xsi:type="dcterms:W3CDTF">2011-01-03T21:22:56Z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TC101671259990</vt:lpwstr>
  </property>
</Properties>
</file>