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8"/>
  </p:notesMasterIdLst>
  <p:handoutMasterIdLst>
    <p:handoutMasterId r:id="rId29"/>
  </p:handoutMasterIdLst>
  <p:sldIdLst>
    <p:sldId id="256" r:id="rId3"/>
    <p:sldId id="286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6" r:id="rId12"/>
    <p:sldId id="277" r:id="rId13"/>
    <p:sldId id="278" r:id="rId14"/>
    <p:sldId id="279" r:id="rId15"/>
    <p:sldId id="280" r:id="rId16"/>
    <p:sldId id="281" r:id="rId17"/>
    <p:sldId id="289" r:id="rId18"/>
    <p:sldId id="288" r:id="rId19"/>
    <p:sldId id="273" r:id="rId20"/>
    <p:sldId id="282" r:id="rId21"/>
    <p:sldId id="274" r:id="rId22"/>
    <p:sldId id="283" r:id="rId23"/>
    <p:sldId id="275" r:id="rId24"/>
    <p:sldId id="284" r:id="rId25"/>
    <p:sldId id="287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41" autoAdjust="0"/>
    <p:restoredTop sz="91297" autoAdjust="0"/>
  </p:normalViewPr>
  <p:slideViewPr>
    <p:cSldViewPr>
      <p:cViewPr>
        <p:scale>
          <a:sx n="66" d="100"/>
          <a:sy n="66" d="100"/>
        </p:scale>
        <p:origin x="-151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00370-E9A4-4D29-87F6-018B3802D778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51990-44A1-4B1A-84BE-77943F54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8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0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1/3/2011 8:54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1/3/2011 8:54 PM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1/3/2011 8:54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1/3/2011 8:54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1/3/2011 8:54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1/3/2011 8:54 PM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1/3/2011 8:54 PM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1/3/2011 8:54 PM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1/3/2011 8:54 PM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1/3/2011 8:54 PM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1/3/2011 8:54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1/3/2011 8:54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Design Patterns </a:t>
            </a:r>
            <a:br>
              <a:rPr lang="en-US" cap="none" dirty="0" smtClean="0"/>
            </a:br>
            <a:r>
              <a:rPr lang="en-US" cap="none" dirty="0" smtClean="0"/>
              <a:t>for Parallel Programming</a:t>
            </a:r>
            <a:endParaRPr lang="en-US" cap="none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35040"/>
            <a:ext cx="33528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Çağlar</a:t>
            </a:r>
            <a:r>
              <a:rPr lang="en-US" dirty="0"/>
              <a:t> </a:t>
            </a:r>
            <a:r>
              <a:rPr lang="en-US" dirty="0" smtClean="0"/>
              <a:t>GÜNEL</a:t>
            </a:r>
          </a:p>
          <a:p>
            <a:r>
              <a:rPr lang="en-US" dirty="0" smtClean="0"/>
              <a:t>200871202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Concurrency DS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7716838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Used </a:t>
            </a:r>
            <a:r>
              <a:rPr lang="en-US" dirty="0"/>
              <a:t>to decompose the problem into pieces that can execute concurrently.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803949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3810000"/>
            <a:ext cx="2362200" cy="16764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first step in designing a parallel algorithm is to decompose the problem into elements that can execute concurrently.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b="1" dirty="0"/>
              <a:t>task-decomposition dimension</a:t>
            </a:r>
            <a:r>
              <a:rPr lang="en-US" dirty="0"/>
              <a:t> views the problem as a stream of instructions that can be broken into sequences called </a:t>
            </a:r>
            <a:r>
              <a:rPr lang="en-US" b="1" dirty="0"/>
              <a:t>tasks</a:t>
            </a:r>
            <a:r>
              <a:rPr lang="en-US" dirty="0"/>
              <a:t> that can execute simultaneously. </a:t>
            </a:r>
            <a:endParaRPr lang="en-US" dirty="0" smtClean="0"/>
          </a:p>
          <a:p>
            <a:pPr lvl="1"/>
            <a:r>
              <a:rPr lang="en-US" dirty="0" smtClean="0"/>
              <a:t>Should be used when tasks are largely independent of each other</a:t>
            </a: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b="1" dirty="0"/>
              <a:t>data-decomposition dimension</a:t>
            </a:r>
            <a:r>
              <a:rPr lang="en-US" dirty="0"/>
              <a:t> focuses on the data required by the tasks and how it can be decomposed into distinct chunks. </a:t>
            </a:r>
            <a:endParaRPr lang="en-US" dirty="0" smtClean="0"/>
          </a:p>
          <a:p>
            <a:pPr lvl="1"/>
            <a:r>
              <a:rPr lang="en-US" dirty="0" smtClean="0"/>
              <a:t>Should be used when the </a:t>
            </a:r>
            <a:r>
              <a:rPr lang="en-US" dirty="0"/>
              <a:t>data chunks </a:t>
            </a:r>
            <a:r>
              <a:rPr lang="en-US" dirty="0" smtClean="0"/>
              <a:t>can </a:t>
            </a:r>
            <a:r>
              <a:rPr lang="en-US" dirty="0"/>
              <a:t>be operated upon relatively independently.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Data Decomposition </a:t>
            </a:r>
            <a:r>
              <a:rPr lang="en-US" b="1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Problem</a:t>
            </a:r>
            <a:r>
              <a:rPr lang="en-US" b="1" dirty="0"/>
              <a:t>: </a:t>
            </a:r>
            <a:r>
              <a:rPr lang="en-US" dirty="0"/>
              <a:t>How can a problem's data be decomposed into units that can be operated on relatively independently?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803949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5029200"/>
            <a:ext cx="2362200" cy="5334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Decomposition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Context: </a:t>
            </a:r>
            <a:r>
              <a:rPr lang="en-US" dirty="0"/>
              <a:t>A data-based decomposition is a good starting point if the following is true:</a:t>
            </a:r>
          </a:p>
          <a:p>
            <a:pPr lvl="0"/>
            <a:r>
              <a:rPr lang="en-US" dirty="0"/>
              <a:t>The most computationally intensive part of the problem is organized around the manipulation of a large data structure.</a:t>
            </a:r>
          </a:p>
          <a:p>
            <a:pPr lvl="0"/>
            <a:r>
              <a:rPr lang="en-US" dirty="0"/>
              <a:t>Similar operations are being applied to different parts of the data structure, in such a way that the different parts can be operated on relatively independently.</a:t>
            </a:r>
          </a:p>
          <a:p>
            <a:r>
              <a:rPr lang="en-US" dirty="0"/>
              <a:t>For example, many linear algebra problems update large matrices, applying a similar set of operations to each element of the matrix.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24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Decomposition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Solution: </a:t>
            </a:r>
            <a:r>
              <a:rPr lang="en-US" dirty="0"/>
              <a:t>A few common examples include the </a:t>
            </a:r>
            <a:r>
              <a:rPr lang="en-US" dirty="0" smtClean="0"/>
              <a:t>following:</a:t>
            </a:r>
            <a:endParaRPr lang="en-US" dirty="0"/>
          </a:p>
          <a:p>
            <a:pPr lvl="0"/>
            <a:r>
              <a:rPr lang="en-US" b="1" dirty="0"/>
              <a:t>Array-based computations</a:t>
            </a:r>
            <a:r>
              <a:rPr lang="en-US" dirty="0"/>
              <a:t>: Concurrency can be defined in terms of updates of different segments of the array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b="1" dirty="0"/>
              <a:t>Recursive data structures</a:t>
            </a:r>
            <a:r>
              <a:rPr lang="en-US" dirty="0"/>
              <a:t>: We can think of, for example, decomposing the parallel update of a large tree data structure by decomposing the data structure into sub trees that can be updated concurrently.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45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Dependency Analysis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Helps to </a:t>
            </a:r>
            <a:r>
              <a:rPr lang="en-US" dirty="0"/>
              <a:t>group the tasks and analyze the dependencies among them.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803949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48249" y="3505200"/>
            <a:ext cx="2362200" cy="22860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Evaluation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Guides </a:t>
            </a:r>
            <a:r>
              <a:rPr lang="en-US" dirty="0"/>
              <a:t>the algorithm designer through an analysis of what has been done so far before moving on. </a:t>
            </a:r>
            <a:r>
              <a:rPr lang="en-US" dirty="0" smtClean="0"/>
              <a:t>Best </a:t>
            </a:r>
            <a:r>
              <a:rPr lang="en-US" dirty="0"/>
              <a:t>design is not found on the first </a:t>
            </a:r>
            <a:r>
              <a:rPr lang="en-US" dirty="0" smtClean="0"/>
              <a:t>attempt.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1" y="3505200"/>
            <a:ext cx="803949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0" y="4800600"/>
            <a:ext cx="2362200" cy="8382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</a:t>
            </a:r>
            <a:r>
              <a:rPr lang="en-US" dirty="0" smtClean="0"/>
              <a:t>Structure 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Helps </a:t>
            </a:r>
            <a:r>
              <a:rPr lang="en-US" dirty="0"/>
              <a:t>to structure the algorithm to </a:t>
            </a:r>
            <a:r>
              <a:rPr lang="en-US" b="1" dirty="0"/>
              <a:t>take advantage of potential concurrency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Describes </a:t>
            </a:r>
            <a:r>
              <a:rPr lang="en-US" dirty="0"/>
              <a:t>overall </a:t>
            </a:r>
            <a:r>
              <a:rPr lang="en-US" b="1" dirty="0"/>
              <a:t>strategies</a:t>
            </a:r>
            <a:r>
              <a:rPr lang="en-US" dirty="0"/>
              <a:t> for exploiting concurrency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Refines</a:t>
            </a:r>
            <a:r>
              <a:rPr lang="en-US" dirty="0" smtClean="0"/>
              <a:t> </a:t>
            </a:r>
            <a:r>
              <a:rPr lang="en-US" dirty="0"/>
              <a:t>the design and </a:t>
            </a:r>
            <a:endParaRPr lang="en-US" dirty="0" smtClean="0"/>
          </a:p>
          <a:p>
            <a:r>
              <a:rPr lang="en-US" dirty="0" smtClean="0"/>
              <a:t>Moves </a:t>
            </a:r>
            <a:r>
              <a:rPr lang="en-US" dirty="0"/>
              <a:t>it </a:t>
            </a:r>
            <a:r>
              <a:rPr lang="en-US" b="1" dirty="0"/>
              <a:t>closer to a program </a:t>
            </a:r>
            <a:r>
              <a:rPr lang="en-US" dirty="0"/>
              <a:t>that can execute tasks concurrently by mapping the concurrency onto multiple </a:t>
            </a:r>
            <a:r>
              <a:rPr lang="en-US" dirty="0" smtClean="0"/>
              <a:t>UEs.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41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Structure DS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80899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i="1" dirty="0" smtClean="0"/>
              <a:t>Design Patterns</a:t>
            </a:r>
          </a:p>
          <a:p>
            <a:r>
              <a:rPr lang="en-US" dirty="0" smtClean="0"/>
              <a:t>Pattern Languages</a:t>
            </a:r>
          </a:p>
          <a:p>
            <a:r>
              <a:rPr lang="en-US" dirty="0" smtClean="0"/>
              <a:t>4 Design Spaces</a:t>
            </a:r>
          </a:p>
          <a:p>
            <a:pPr lvl="1"/>
            <a:r>
              <a:rPr lang="en-US" dirty="0" smtClean="0"/>
              <a:t>Example: Data Decomposition Pattern</a:t>
            </a:r>
          </a:p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</a:t>
            </a:r>
            <a:r>
              <a:rPr lang="en-US" dirty="0" smtClean="0"/>
              <a:t>Structures 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Represents </a:t>
            </a:r>
            <a:r>
              <a:rPr lang="en-US" dirty="0"/>
              <a:t>an intermediate stage between the Algorithm Structure and Implementation Mechanisms design spaces. 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important groups of patterns in this space are those that represent </a:t>
            </a:r>
            <a:endParaRPr lang="en-US" dirty="0" smtClean="0"/>
          </a:p>
          <a:p>
            <a:pPr lvl="1"/>
            <a:r>
              <a:rPr lang="en-US" b="1" dirty="0" smtClean="0"/>
              <a:t>program-structuring</a:t>
            </a:r>
            <a:r>
              <a:rPr lang="en-US" dirty="0" smtClean="0"/>
              <a:t> </a:t>
            </a:r>
            <a:r>
              <a:rPr lang="en-US" dirty="0"/>
              <a:t>approaches and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that represent commonly used </a:t>
            </a:r>
            <a:r>
              <a:rPr lang="en-US" b="1" dirty="0"/>
              <a:t>shared data structures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10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Structures DS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6800" y="1676400"/>
            <a:ext cx="7239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Mechanisms </a:t>
            </a:r>
            <a:r>
              <a:rPr lang="en-US" dirty="0" smtClean="0"/>
              <a:t>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Concerned </a:t>
            </a:r>
            <a:r>
              <a:rPr lang="en-US" dirty="0"/>
              <a:t>with how the patterns of the higher-level spaces are mapped into particular programming environments. </a:t>
            </a:r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/>
              <a:t>descriptions of common mechanisms for </a:t>
            </a:r>
            <a:endParaRPr lang="en-US" dirty="0" smtClean="0"/>
          </a:p>
          <a:p>
            <a:pPr lvl="1"/>
            <a:r>
              <a:rPr lang="en-US" dirty="0" smtClean="0"/>
              <a:t>process/thread </a:t>
            </a:r>
            <a:r>
              <a:rPr lang="en-US" dirty="0"/>
              <a:t>management </a:t>
            </a:r>
            <a:r>
              <a:rPr lang="en-US" dirty="0" smtClean="0"/>
              <a:t>(i.e., </a:t>
            </a:r>
            <a:r>
              <a:rPr lang="en-US" dirty="0"/>
              <a:t>creating or </a:t>
            </a:r>
            <a:r>
              <a:rPr lang="en-US" dirty="0" smtClean="0"/>
              <a:t>destroying)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process/thread interaction </a:t>
            </a:r>
            <a:r>
              <a:rPr lang="en-US" dirty="0" smtClean="0"/>
              <a:t>(i.e., </a:t>
            </a:r>
            <a:r>
              <a:rPr lang="en-US" dirty="0"/>
              <a:t>semaphores, barriers, or message passing).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items in this design space are </a:t>
            </a:r>
            <a:r>
              <a:rPr lang="en-US" b="1" dirty="0"/>
              <a:t>not presented as patterns</a:t>
            </a:r>
            <a:r>
              <a:rPr lang="en-US" dirty="0"/>
              <a:t> </a:t>
            </a:r>
            <a:r>
              <a:rPr lang="en-US" dirty="0" smtClean="0"/>
              <a:t>because they </a:t>
            </a:r>
            <a:r>
              <a:rPr lang="en-US" dirty="0"/>
              <a:t>map directly onto elements within particular parallel programming environments.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included in the pattern </a:t>
            </a:r>
            <a:r>
              <a:rPr lang="en-US" dirty="0" smtClean="0"/>
              <a:t>language </a:t>
            </a:r>
            <a:r>
              <a:rPr lang="en-US" dirty="0"/>
              <a:t>to provide a complete path from problem description to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Mechanisms DS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66800" y="1828800"/>
            <a:ext cx="6400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638553"/>
            <a:ext cx="3200400" cy="414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3048000" cy="42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5965371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ISBN</a:t>
            </a:r>
            <a:r>
              <a:rPr lang="en-US" dirty="0" smtClean="0"/>
              <a:t>: </a:t>
            </a:r>
            <a:r>
              <a:rPr lang="en-US" dirty="0"/>
              <a:t>978-0-470-69734-4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8000" y="5965371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ISBN</a:t>
            </a:r>
            <a:r>
              <a:rPr lang="en-US" dirty="0" smtClean="0"/>
              <a:t>: </a:t>
            </a:r>
            <a:r>
              <a:rPr lang="en-US" dirty="0"/>
              <a:t>978-0-321-22811-6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design pattern</a:t>
            </a:r>
            <a:r>
              <a:rPr lang="en-US" dirty="0"/>
              <a:t> describes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good solution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a recurring problem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particular context.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Design Patterns?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The aim</a:t>
            </a:r>
            <a:r>
              <a:rPr lang="en-US" sz="3200" b="1" dirty="0"/>
              <a:t> </a:t>
            </a:r>
            <a:r>
              <a:rPr lang="en-US" sz="3200" dirty="0"/>
              <a:t>is to</a:t>
            </a:r>
          </a:p>
          <a:p>
            <a:r>
              <a:rPr lang="en-US" sz="3200" b="1" dirty="0"/>
              <a:t>record</a:t>
            </a:r>
            <a:r>
              <a:rPr lang="en-US" sz="3200" dirty="0"/>
              <a:t> the experience of </a:t>
            </a:r>
          </a:p>
          <a:p>
            <a:r>
              <a:rPr lang="en-US" sz="3200" b="1" dirty="0"/>
              <a:t>experts</a:t>
            </a:r>
            <a:r>
              <a:rPr lang="en-US" sz="3200" dirty="0"/>
              <a:t> in a way that can be </a:t>
            </a:r>
          </a:p>
          <a:p>
            <a:r>
              <a:rPr lang="en-US" sz="3200" dirty="0"/>
              <a:t>used by others facing a </a:t>
            </a:r>
            <a:r>
              <a:rPr lang="en-US" sz="3200" b="1" dirty="0"/>
              <a:t>similar</a:t>
            </a:r>
            <a:r>
              <a:rPr lang="en-US" sz="3200" dirty="0"/>
              <a:t> problem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They</a:t>
            </a:r>
          </a:p>
          <a:p>
            <a:pPr lvl="0"/>
            <a:r>
              <a:rPr lang="en-US" sz="3200" dirty="0" smtClean="0"/>
              <a:t>Provide </a:t>
            </a:r>
            <a:r>
              <a:rPr lang="en-US" sz="3200" dirty="0"/>
              <a:t>a </a:t>
            </a:r>
            <a:r>
              <a:rPr lang="en-US" sz="3200" b="1" dirty="0"/>
              <a:t>cookbook</a:t>
            </a:r>
            <a:r>
              <a:rPr lang="en-US" sz="3200" dirty="0"/>
              <a:t> to systematically guide programmers </a:t>
            </a:r>
          </a:p>
          <a:p>
            <a:pPr lvl="0"/>
            <a:r>
              <a:rPr lang="en-US" sz="3200" dirty="0" smtClean="0"/>
              <a:t>Provide </a:t>
            </a:r>
            <a:r>
              <a:rPr lang="en-US" sz="3200" dirty="0"/>
              <a:t>common </a:t>
            </a:r>
            <a:r>
              <a:rPr lang="en-US" sz="3200" b="1" dirty="0"/>
              <a:t>vocabulary</a:t>
            </a:r>
            <a:r>
              <a:rPr lang="en-US" sz="3200" dirty="0"/>
              <a:t> to the programming </a:t>
            </a:r>
            <a:r>
              <a:rPr lang="en-US" sz="3200" dirty="0" smtClean="0"/>
              <a:t>community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774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Patterns for </a:t>
            </a:r>
            <a:br>
              <a:rPr lang="en-US" dirty="0" smtClean="0"/>
            </a:br>
            <a:r>
              <a:rPr lang="en-US" dirty="0" smtClean="0"/>
              <a:t>Parallel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parallel software design problems are very complex that designers cannot initially see the solution.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produce a parallel program, designers </a:t>
            </a:r>
            <a:r>
              <a:rPr lang="en-US" dirty="0" smtClean="0"/>
              <a:t>should work systematically and need </a:t>
            </a:r>
            <a:r>
              <a:rPr lang="en-US" dirty="0"/>
              <a:t>to proceed step-by-step.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Pattern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pattern language is something more than a catalog of patterns.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pattern language, the patterns are organized into a structure that leads the user through the collection of </a:t>
            </a:r>
            <a:r>
              <a:rPr lang="en-US" dirty="0" smtClean="0"/>
              <a:t>patterns. </a:t>
            </a:r>
          </a:p>
        </p:txBody>
      </p:sp>
    </p:spTree>
    <p:extLst>
      <p:ext uri="{BB962C8B-B14F-4D97-AF65-F5344CB8AC3E}">
        <p14:creationId xmlns:p14="http://schemas.microsoft.com/office/powerpoint/2010/main" val="156687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each decision point, the designer selects an appropriate pattern. Each pattern leads to other patterns, resulting in a final </a:t>
            </a:r>
            <a:r>
              <a:rPr lang="en-US" dirty="0" smtClean="0"/>
              <a:t>design. 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pattern language embodies a design methodology and provides domain-specific advice to the application designer.</a:t>
            </a:r>
          </a:p>
          <a:p>
            <a:r>
              <a:rPr lang="en-US" dirty="0" smtClean="0"/>
              <a:t>This </a:t>
            </a:r>
            <a:r>
              <a:rPr lang="en-US" dirty="0"/>
              <a:t>guides a developer in the process of developing a parallel program.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the Pattern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pattern language is organized into four design spaces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69526"/>
            <a:ext cx="3810000" cy="31454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04800" y="61076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Patterns for Parallel Programming, T.G. Mattson, et.al.,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Concurrency 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/>
              <a:t>to structure the problem to </a:t>
            </a:r>
            <a:r>
              <a:rPr lang="en-US" b="1" dirty="0"/>
              <a:t>expose exploitable concurrency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designer working at this level focuses on </a:t>
            </a:r>
            <a:r>
              <a:rPr lang="en-US" b="1" dirty="0"/>
              <a:t>high-level algorithmic issues </a:t>
            </a:r>
            <a:r>
              <a:rPr lang="en-US" dirty="0"/>
              <a:t>and tries to expose potential concurrency.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EdStudPres</Template>
  <TotalTime>0</TotalTime>
  <Words>808</Words>
  <Application>Microsoft Office PowerPoint</Application>
  <PresentationFormat>On-screen Show (4:3)</PresentationFormat>
  <Paragraphs>93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EdStudPres</vt:lpstr>
      <vt:lpstr>Design Patterns  for Parallel Programming</vt:lpstr>
      <vt:lpstr>Overview</vt:lpstr>
      <vt:lpstr>What is a Design Pattern?</vt:lpstr>
      <vt:lpstr>Why Design Patterns?</vt:lpstr>
      <vt:lpstr>Design Patterns for  Parallel Programming</vt:lpstr>
      <vt:lpstr>What is a Pattern Language?</vt:lpstr>
      <vt:lpstr>Why Pattern Language?</vt:lpstr>
      <vt:lpstr>Overview of the Pattern Language</vt:lpstr>
      <vt:lpstr>Finding Concurrency DS</vt:lpstr>
      <vt:lpstr>Finding Concurrency DS</vt:lpstr>
      <vt:lpstr>Decomposition Patterns</vt:lpstr>
      <vt:lpstr>Decomposition Patterns</vt:lpstr>
      <vt:lpstr>Data Decomposition Pattern</vt:lpstr>
      <vt:lpstr>Data Decomposition Pattern</vt:lpstr>
      <vt:lpstr>Data Decomposition Pattern</vt:lpstr>
      <vt:lpstr>Dependency Analysis Patterns</vt:lpstr>
      <vt:lpstr>Design Evaluation Pattern</vt:lpstr>
      <vt:lpstr>Algorithm Structure DS</vt:lpstr>
      <vt:lpstr>Algorithm Structure DS</vt:lpstr>
      <vt:lpstr>Supporting Structures DS</vt:lpstr>
      <vt:lpstr>Supporting Structures DS</vt:lpstr>
      <vt:lpstr>Implementation Mechanisms DS</vt:lpstr>
      <vt:lpstr>Implementation Mechanisms DS</vt:lpstr>
      <vt:lpstr>Q&amp;A</vt:lpstr>
      <vt:lpstr>Thank you…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2010-11-15T17:42:09Z</dcterms:created>
  <dcterms:modified xsi:type="dcterms:W3CDTF">2011-01-03T21:22:56Z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