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82" r:id="rId4"/>
    <p:sldId id="313" r:id="rId5"/>
    <p:sldId id="314" r:id="rId6"/>
    <p:sldId id="258" r:id="rId7"/>
    <p:sldId id="273" r:id="rId8"/>
    <p:sldId id="274" r:id="rId9"/>
    <p:sldId id="284" r:id="rId10"/>
    <p:sldId id="280" r:id="rId11"/>
    <p:sldId id="275" r:id="rId12"/>
    <p:sldId id="276" r:id="rId13"/>
    <p:sldId id="285" r:id="rId14"/>
    <p:sldId id="290" r:id="rId15"/>
    <p:sldId id="291" r:id="rId16"/>
    <p:sldId id="292" r:id="rId17"/>
    <p:sldId id="293" r:id="rId18"/>
    <p:sldId id="294" r:id="rId19"/>
    <p:sldId id="315" r:id="rId20"/>
    <p:sldId id="286" r:id="rId21"/>
    <p:sldId id="295" r:id="rId22"/>
    <p:sldId id="296" r:id="rId23"/>
    <p:sldId id="297" r:id="rId24"/>
    <p:sldId id="298" r:id="rId25"/>
    <p:sldId id="287" r:id="rId26"/>
    <p:sldId id="278" r:id="rId27"/>
    <p:sldId id="299" r:id="rId28"/>
    <p:sldId id="300" r:id="rId29"/>
    <p:sldId id="301" r:id="rId30"/>
    <p:sldId id="302" r:id="rId31"/>
    <p:sldId id="288" r:id="rId32"/>
    <p:sldId id="279" r:id="rId33"/>
    <p:sldId id="303" r:id="rId34"/>
    <p:sldId id="306" r:id="rId35"/>
    <p:sldId id="307" r:id="rId36"/>
    <p:sldId id="308" r:id="rId37"/>
    <p:sldId id="309" r:id="rId38"/>
    <p:sldId id="310" r:id="rId39"/>
    <p:sldId id="311" r:id="rId40"/>
    <p:sldId id="312" r:id="rId41"/>
    <p:sldId id="304" r:id="rId42"/>
    <p:sldId id="289" r:id="rId43"/>
    <p:sldId id="305" r:id="rId44"/>
  </p:sldIdLst>
  <p:sldSz cx="9144000" cy="6858000" type="screen4x3"/>
  <p:notesSz cx="6946900" cy="9283700"/>
  <p:defaultTextStyle>
    <a:defPPr>
      <a:defRPr lang="en-US"/>
    </a:defPPr>
    <a:lvl1pPr algn="l" rtl="0" eaLnBrk="0" fontAlgn="base" hangingPunct="0">
      <a:spcBef>
        <a:spcPct val="0"/>
      </a:spcBef>
      <a:spcAft>
        <a:spcPct val="0"/>
      </a:spcAft>
      <a:defRPr kumimoji="1" sz="2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umimoji="1" sz="2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umimoji="1" sz="2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umimoji="1" sz="2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umimoji="1" sz="2400" kern="1200">
        <a:solidFill>
          <a:schemeClr val="tx1"/>
        </a:solidFill>
        <a:latin typeface="Tahoma" pitchFamily="34" charset="0"/>
        <a:ea typeface="+mn-ea"/>
        <a:cs typeface="+mn-cs"/>
      </a:defRPr>
    </a:lvl5pPr>
    <a:lvl6pPr marL="2286000" algn="l" defTabSz="914400" rtl="0" eaLnBrk="1" latinLnBrk="0" hangingPunct="1">
      <a:defRPr kumimoji="1" sz="2400" kern="1200">
        <a:solidFill>
          <a:schemeClr val="tx1"/>
        </a:solidFill>
        <a:latin typeface="Tahoma" pitchFamily="34" charset="0"/>
        <a:ea typeface="+mn-ea"/>
        <a:cs typeface="+mn-cs"/>
      </a:defRPr>
    </a:lvl6pPr>
    <a:lvl7pPr marL="2743200" algn="l" defTabSz="914400" rtl="0" eaLnBrk="1" latinLnBrk="0" hangingPunct="1">
      <a:defRPr kumimoji="1" sz="2400" kern="1200">
        <a:solidFill>
          <a:schemeClr val="tx1"/>
        </a:solidFill>
        <a:latin typeface="Tahoma" pitchFamily="34" charset="0"/>
        <a:ea typeface="+mn-ea"/>
        <a:cs typeface="+mn-cs"/>
      </a:defRPr>
    </a:lvl7pPr>
    <a:lvl8pPr marL="3200400" algn="l" defTabSz="914400" rtl="0" eaLnBrk="1" latinLnBrk="0" hangingPunct="1">
      <a:defRPr kumimoji="1" sz="2400" kern="1200">
        <a:solidFill>
          <a:schemeClr val="tx1"/>
        </a:solidFill>
        <a:latin typeface="Tahoma" pitchFamily="34" charset="0"/>
        <a:ea typeface="+mn-ea"/>
        <a:cs typeface="+mn-cs"/>
      </a:defRPr>
    </a:lvl8pPr>
    <a:lvl9pPr marL="3657600" algn="l" defTabSz="914400" rtl="0" eaLnBrk="1" latinLnBrk="0" hangingPunct="1">
      <a:defRPr kumimoji="1"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66FF"/>
    <a:srgbClr val="0099FF"/>
    <a:srgbClr val="99CCFF"/>
    <a:srgbClr val="3366CC"/>
    <a:srgbClr val="CCECFF"/>
    <a:srgbClr val="0033CC"/>
    <a:srgbClr val="6699FF"/>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1" autoAdjust="0"/>
    <p:restoredTop sz="94670" autoAdjust="0"/>
  </p:normalViewPr>
  <p:slideViewPr>
    <p:cSldViewPr>
      <p:cViewPr varScale="1">
        <p:scale>
          <a:sx n="86" d="100"/>
          <a:sy n="86" d="100"/>
        </p:scale>
        <p:origin x="-10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lvl1pPr defTabSz="927100">
              <a:defRPr kumimoji="0" sz="1200">
                <a:latin typeface="Times New Roman" pitchFamily="18" charset="0"/>
              </a:defRPr>
            </a:lvl1pPr>
          </a:lstStyle>
          <a:p>
            <a:endParaRPr lang="en-US"/>
          </a:p>
        </p:txBody>
      </p:sp>
      <p:sp>
        <p:nvSpPr>
          <p:cNvPr id="23555" name="Rectangle 3"/>
          <p:cNvSpPr>
            <a:spLocks noGrp="1" noChangeArrowheads="1"/>
          </p:cNvSpPr>
          <p:nvPr>
            <p:ph type="dt" idx="1"/>
          </p:nvPr>
        </p:nvSpPr>
        <p:spPr bwMode="auto">
          <a:xfrm>
            <a:off x="3937000" y="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lvl1pPr algn="r" defTabSz="927100">
              <a:defRPr kumimoji="0" sz="1200">
                <a:latin typeface="Times New Roman" pitchFamily="18" charset="0"/>
              </a:defRPr>
            </a:lvl1pPr>
          </a:lstStyle>
          <a:p>
            <a:endParaRPr lang="en-US"/>
          </a:p>
        </p:txBody>
      </p:sp>
      <p:sp>
        <p:nvSpPr>
          <p:cNvPr id="23556" name="Rectangle 4"/>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ffectLst/>
        </p:spPr>
      </p:sp>
      <p:sp>
        <p:nvSpPr>
          <p:cNvPr id="23557" name="Rectangle 5"/>
          <p:cNvSpPr>
            <a:spLocks noGrp="1" noChangeArrowheads="1"/>
          </p:cNvSpPr>
          <p:nvPr>
            <p:ph type="body" sz="quarter" idx="3"/>
          </p:nvPr>
        </p:nvSpPr>
        <p:spPr bwMode="auto">
          <a:xfrm>
            <a:off x="925513" y="4410075"/>
            <a:ext cx="5095875" cy="4176713"/>
          </a:xfrm>
          <a:prstGeom prst="rect">
            <a:avLst/>
          </a:prstGeom>
          <a:noFill/>
          <a:ln w="12700" cap="sq">
            <a:noFill/>
            <a:miter lim="800000"/>
            <a:headEnd type="none" w="sm" len="sm"/>
            <a:tailEnd type="none" w="sm" len="sm"/>
          </a:ln>
          <a:effectLst/>
        </p:spPr>
        <p:txBody>
          <a:bodyPr vert="horz" wrap="square" lIns="92738" tIns="46369" rIns="92738" bIns="4636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ftr" sz="quarter" idx="4"/>
          </p:nvPr>
        </p:nvSpPr>
        <p:spPr bwMode="auto">
          <a:xfrm>
            <a:off x="0" y="882015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b" anchorCtr="0" compatLnSpc="1">
            <a:prstTxWarp prst="textNoShape">
              <a:avLst/>
            </a:prstTxWarp>
          </a:bodyPr>
          <a:lstStyle>
            <a:lvl1pPr defTabSz="927100">
              <a:defRPr kumimoji="0" sz="1200">
                <a:latin typeface="Times New Roman" pitchFamily="18" charset="0"/>
              </a:defRPr>
            </a:lvl1pPr>
          </a:lstStyle>
          <a:p>
            <a:endParaRPr lang="en-US"/>
          </a:p>
        </p:txBody>
      </p:sp>
      <p:sp>
        <p:nvSpPr>
          <p:cNvPr id="23559" name="Rectangle 7"/>
          <p:cNvSpPr>
            <a:spLocks noGrp="1" noChangeArrowheads="1"/>
          </p:cNvSpPr>
          <p:nvPr>
            <p:ph type="sldNum" sz="quarter" idx="5"/>
          </p:nvPr>
        </p:nvSpPr>
        <p:spPr bwMode="auto">
          <a:xfrm>
            <a:off x="3937000" y="8820150"/>
            <a:ext cx="3009900" cy="463550"/>
          </a:xfrm>
          <a:prstGeom prst="rect">
            <a:avLst/>
          </a:prstGeom>
          <a:noFill/>
          <a:ln w="12700" cap="sq">
            <a:noFill/>
            <a:miter lim="800000"/>
            <a:headEnd type="none" w="sm" len="sm"/>
            <a:tailEnd type="none" w="sm" len="sm"/>
          </a:ln>
          <a:effectLst/>
        </p:spPr>
        <p:txBody>
          <a:bodyPr vert="horz" wrap="square" lIns="92738" tIns="46369" rIns="92738" bIns="46369" numCol="1" anchor="b" anchorCtr="0" compatLnSpc="1">
            <a:prstTxWarp prst="textNoShape">
              <a:avLst/>
            </a:prstTxWarp>
          </a:bodyPr>
          <a:lstStyle>
            <a:lvl1pPr algn="r" defTabSz="927100">
              <a:defRPr kumimoji="0" sz="1200">
                <a:latin typeface="Times New Roman" pitchFamily="18" charset="0"/>
              </a:defRPr>
            </a:lvl1pPr>
          </a:lstStyle>
          <a:p>
            <a:fld id="{26264D12-F299-4205-8D41-49706DA9C19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9" name="Rectangle 7"/>
          <p:cNvSpPr>
            <a:spLocks noGrp="1" noChangeArrowheads="1"/>
          </p:cNvSpPr>
          <p:nvPr>
            <p:ph type="ctrTitle" sz="quarter"/>
          </p:nvPr>
        </p:nvSpPr>
        <p:spPr>
          <a:xfrm>
            <a:off x="1828800" y="2173288"/>
            <a:ext cx="4954588" cy="1219200"/>
          </a:xfrm>
        </p:spPr>
        <p:txBody>
          <a:bodyPr/>
          <a:lstStyle>
            <a:lvl1pPr>
              <a:defRPr sz="4000"/>
            </a:lvl1pPr>
          </a:lstStyle>
          <a:p>
            <a:r>
              <a:rPr lang="en-US"/>
              <a:t>Click to edit Master title style</a:t>
            </a:r>
          </a:p>
        </p:txBody>
      </p:sp>
      <p:sp>
        <p:nvSpPr>
          <p:cNvPr id="3080" name="Rectangle 8"/>
          <p:cNvSpPr>
            <a:spLocks noGrp="1" noChangeArrowheads="1"/>
          </p:cNvSpPr>
          <p:nvPr>
            <p:ph type="subTitle" sz="quarter" idx="1"/>
          </p:nvPr>
        </p:nvSpPr>
        <p:spPr>
          <a:xfrm>
            <a:off x="1828800" y="3429000"/>
            <a:ext cx="4953000" cy="1868488"/>
          </a:xfrm>
        </p:spPr>
        <p:txBody>
          <a:bodyPr/>
          <a:lstStyle>
            <a:lvl1pPr marL="0" indent="0">
              <a:buFontTx/>
              <a:buNone/>
              <a:defRPr sz="2800"/>
            </a:lvl1pPr>
          </a:lstStyle>
          <a:p>
            <a:r>
              <a:rPr lang="en-US"/>
              <a:t>Click to edit Master subtitle style</a:t>
            </a:r>
          </a:p>
        </p:txBody>
      </p:sp>
      <p:sp>
        <p:nvSpPr>
          <p:cNvPr id="3081" name="Rectangle 9"/>
          <p:cNvSpPr>
            <a:spLocks noGrp="1" noChangeArrowheads="1"/>
          </p:cNvSpPr>
          <p:nvPr>
            <p:ph type="dt" sz="quarter" idx="2"/>
          </p:nvPr>
        </p:nvSpPr>
        <p:spPr/>
        <p:txBody>
          <a:bodyPr/>
          <a:lstStyle>
            <a:lvl1pPr>
              <a:defRPr/>
            </a:lvl1pPr>
          </a:lstStyle>
          <a:p>
            <a:endParaRPr lang="en-US"/>
          </a:p>
        </p:txBody>
      </p:sp>
      <p:sp>
        <p:nvSpPr>
          <p:cNvPr id="3082" name="Rectangle 10"/>
          <p:cNvSpPr>
            <a:spLocks noGrp="1" noChangeArrowheads="1"/>
          </p:cNvSpPr>
          <p:nvPr>
            <p:ph type="ftr" sz="quarter" idx="3"/>
          </p:nvPr>
        </p:nvSpPr>
        <p:spPr/>
        <p:txBody>
          <a:bodyPr/>
          <a:lstStyle>
            <a:lvl1pPr>
              <a:defRPr/>
            </a:lvl1pPr>
          </a:lstStyle>
          <a:p>
            <a:endParaRPr lang="en-US"/>
          </a:p>
        </p:txBody>
      </p:sp>
      <p:sp>
        <p:nvSpPr>
          <p:cNvPr id="3083" name="Rectangle 11"/>
          <p:cNvSpPr>
            <a:spLocks noGrp="1" noChangeArrowheads="1"/>
          </p:cNvSpPr>
          <p:nvPr>
            <p:ph type="sldNum" sz="quarter" idx="4"/>
          </p:nvPr>
        </p:nvSpPr>
        <p:spPr/>
        <p:txBody>
          <a:bodyPr/>
          <a:lstStyle>
            <a:lvl1pPr>
              <a:defRPr/>
            </a:lvl1pPr>
          </a:lstStyle>
          <a:p>
            <a:fld id="{80AA7716-2F37-4C3C-A823-777AA8AF0F8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0DA9D7C-4DBB-418B-984F-0477F5275EE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714500" cy="5562600"/>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1370013" y="381000"/>
            <a:ext cx="4992687"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F8F8846-FEB9-482A-931F-84F9C5F4279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81000"/>
            <a:ext cx="6859587" cy="11430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1371600" y="1676400"/>
            <a:ext cx="33528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876800" y="1676400"/>
            <a:ext cx="33528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quarter" idx="10"/>
          </p:nvPr>
        </p:nvSpPr>
        <p:spPr>
          <a:xfrm>
            <a:off x="228600" y="6326188"/>
            <a:ext cx="1905000" cy="379412"/>
          </a:xfrm>
        </p:spPr>
        <p:txBody>
          <a:bodyPr/>
          <a:lstStyle>
            <a:lvl1pPr>
              <a:defRPr/>
            </a:lvl1pPr>
          </a:lstStyle>
          <a:p>
            <a:endParaRPr lang="en-US"/>
          </a:p>
        </p:txBody>
      </p:sp>
      <p:sp>
        <p:nvSpPr>
          <p:cNvPr id="6" name="Footer Placeholder 5"/>
          <p:cNvSpPr>
            <a:spLocks noGrp="1"/>
          </p:cNvSpPr>
          <p:nvPr>
            <p:ph type="ftr" sz="quarter" idx="11"/>
          </p:nvPr>
        </p:nvSpPr>
        <p:spPr>
          <a:xfrm>
            <a:off x="2286000" y="6324600"/>
            <a:ext cx="2895600" cy="379413"/>
          </a:xfrm>
        </p:spPr>
        <p:txBody>
          <a:bodyPr/>
          <a:lstStyle>
            <a:lvl1pPr>
              <a:defRPr/>
            </a:lvl1pPr>
          </a:lstStyle>
          <a:p>
            <a:endParaRPr lang="en-US"/>
          </a:p>
        </p:txBody>
      </p:sp>
      <p:sp>
        <p:nvSpPr>
          <p:cNvPr id="7" name="Slide Number Placeholder 6"/>
          <p:cNvSpPr>
            <a:spLocks noGrp="1"/>
          </p:cNvSpPr>
          <p:nvPr>
            <p:ph type="sldNum" sz="quarter" idx="12"/>
          </p:nvPr>
        </p:nvSpPr>
        <p:spPr>
          <a:xfrm>
            <a:off x="5410200" y="6324600"/>
            <a:ext cx="1905000" cy="379413"/>
          </a:xfrm>
        </p:spPr>
        <p:txBody>
          <a:bodyPr/>
          <a:lstStyle>
            <a:lvl1pPr>
              <a:defRPr/>
            </a:lvl1pPr>
          </a:lstStyle>
          <a:p>
            <a:fld id="{F43F3AC4-E63E-4A95-B97A-BC938320062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034AAB-E41F-44B0-AE8A-2A3B6B2D8E8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quarter"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A5AFDB-2057-41CE-863E-9AB37A342B4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13716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8768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7B2B53D-C85E-42A3-890E-E8A24702546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quarter"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4F9F61F-BD68-4080-9A0E-C8574D6CEF5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quarter"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CE7C29E-561D-4962-A431-C4EDC4716AC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A5A3CEC-9CCA-4E2B-973B-443214DAE7D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B3F0BD8-A019-423D-BDD6-4E33AE64BA2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quarter"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0DB5B93-88AB-4A6B-93FA-3976020EE2B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31" name="Rectangle 7"/>
          <p:cNvSpPr>
            <a:spLocks noGrp="1" noChangeArrowheads="1"/>
          </p:cNvSpPr>
          <p:nvPr>
            <p:ph type="title"/>
          </p:nvPr>
        </p:nvSpPr>
        <p:spPr bwMode="auto">
          <a:xfrm>
            <a:off x="1370013" y="381000"/>
            <a:ext cx="6859587" cy="11430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2" name="Rectangle 8"/>
          <p:cNvSpPr>
            <a:spLocks noGrp="1" noChangeArrowheads="1"/>
          </p:cNvSpPr>
          <p:nvPr>
            <p:ph type="body" idx="1"/>
          </p:nvPr>
        </p:nvSpPr>
        <p:spPr bwMode="auto">
          <a:xfrm>
            <a:off x="1371600" y="1676400"/>
            <a:ext cx="6858000" cy="426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6" name="Rectangle 12"/>
          <p:cNvSpPr>
            <a:spLocks noGrp="1" noChangeArrowheads="1"/>
          </p:cNvSpPr>
          <p:nvPr>
            <p:ph type="dt" sz="quarter" idx="2"/>
          </p:nvPr>
        </p:nvSpPr>
        <p:spPr bwMode="auto">
          <a:xfrm>
            <a:off x="228600" y="6326188"/>
            <a:ext cx="1905000" cy="3794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eaLnBrk="1" hangingPunct="1">
              <a:defRPr kumimoji="0" sz="1200"/>
            </a:lvl1pPr>
          </a:lstStyle>
          <a:p>
            <a:endParaRPr lang="en-US"/>
          </a:p>
        </p:txBody>
      </p:sp>
      <p:sp>
        <p:nvSpPr>
          <p:cNvPr id="1037" name="Rectangle 13"/>
          <p:cNvSpPr>
            <a:spLocks noGrp="1" noChangeArrowheads="1"/>
          </p:cNvSpPr>
          <p:nvPr>
            <p:ph type="ftr" sz="quarter" idx="3"/>
          </p:nvPr>
        </p:nvSpPr>
        <p:spPr bwMode="auto">
          <a:xfrm>
            <a:off x="2286000" y="6324600"/>
            <a:ext cx="2895600" cy="379413"/>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eaLnBrk="1" hangingPunct="1">
              <a:defRPr kumimoji="0" sz="1200"/>
            </a:lvl1pPr>
          </a:lstStyle>
          <a:p>
            <a:endParaRPr lang="en-US"/>
          </a:p>
        </p:txBody>
      </p:sp>
      <p:sp>
        <p:nvSpPr>
          <p:cNvPr id="1038" name="Rectangle 14"/>
          <p:cNvSpPr>
            <a:spLocks noGrp="1" noChangeArrowheads="1"/>
          </p:cNvSpPr>
          <p:nvPr>
            <p:ph type="sldNum" sz="quarter" idx="4"/>
          </p:nvPr>
        </p:nvSpPr>
        <p:spPr bwMode="auto">
          <a:xfrm>
            <a:off x="5410200" y="6324600"/>
            <a:ext cx="1905000" cy="379413"/>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1" hangingPunct="1">
              <a:defRPr kumimoji="0" sz="1200" b="1"/>
            </a:lvl1pPr>
          </a:lstStyle>
          <a:p>
            <a:fld id="{1DA36662-26BD-496B-BDA8-3955EECDE15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fontAlgn="base">
        <a:spcBef>
          <a:spcPct val="0"/>
        </a:spcBef>
        <a:spcAft>
          <a:spcPct val="0"/>
        </a:spcAft>
        <a:defRPr sz="3200" b="1">
          <a:solidFill>
            <a:srgbClr val="000000"/>
          </a:solidFill>
          <a:latin typeface="+mj-lt"/>
          <a:ea typeface="+mj-ea"/>
          <a:cs typeface="+mj-cs"/>
        </a:defRPr>
      </a:lvl1pPr>
      <a:lvl2pPr algn="l" rtl="0" fontAlgn="base">
        <a:spcBef>
          <a:spcPct val="0"/>
        </a:spcBef>
        <a:spcAft>
          <a:spcPct val="0"/>
        </a:spcAft>
        <a:defRPr sz="3200" b="1">
          <a:solidFill>
            <a:srgbClr val="000000"/>
          </a:solidFill>
          <a:latin typeface="Tahoma" pitchFamily="34" charset="0"/>
        </a:defRPr>
      </a:lvl2pPr>
      <a:lvl3pPr algn="l" rtl="0" fontAlgn="base">
        <a:spcBef>
          <a:spcPct val="0"/>
        </a:spcBef>
        <a:spcAft>
          <a:spcPct val="0"/>
        </a:spcAft>
        <a:defRPr sz="3200" b="1">
          <a:solidFill>
            <a:srgbClr val="000000"/>
          </a:solidFill>
          <a:latin typeface="Tahoma" pitchFamily="34" charset="0"/>
        </a:defRPr>
      </a:lvl3pPr>
      <a:lvl4pPr algn="l" rtl="0" fontAlgn="base">
        <a:spcBef>
          <a:spcPct val="0"/>
        </a:spcBef>
        <a:spcAft>
          <a:spcPct val="0"/>
        </a:spcAft>
        <a:defRPr sz="3200" b="1">
          <a:solidFill>
            <a:srgbClr val="000000"/>
          </a:solidFill>
          <a:latin typeface="Tahoma" pitchFamily="34" charset="0"/>
        </a:defRPr>
      </a:lvl4pPr>
      <a:lvl5pPr algn="l" rtl="0" fontAlgn="base">
        <a:spcBef>
          <a:spcPct val="0"/>
        </a:spcBef>
        <a:spcAft>
          <a:spcPct val="0"/>
        </a:spcAft>
        <a:defRPr sz="3200" b="1">
          <a:solidFill>
            <a:srgbClr val="000000"/>
          </a:solidFill>
          <a:latin typeface="Tahoma" pitchFamily="34" charset="0"/>
        </a:defRPr>
      </a:lvl5pPr>
      <a:lvl6pPr marL="457200" algn="l" rtl="0" fontAlgn="base">
        <a:spcBef>
          <a:spcPct val="0"/>
        </a:spcBef>
        <a:spcAft>
          <a:spcPct val="0"/>
        </a:spcAft>
        <a:defRPr sz="3200" b="1">
          <a:solidFill>
            <a:srgbClr val="000000"/>
          </a:solidFill>
          <a:latin typeface="Tahoma" pitchFamily="34" charset="0"/>
        </a:defRPr>
      </a:lvl6pPr>
      <a:lvl7pPr marL="914400" algn="l" rtl="0" fontAlgn="base">
        <a:spcBef>
          <a:spcPct val="0"/>
        </a:spcBef>
        <a:spcAft>
          <a:spcPct val="0"/>
        </a:spcAft>
        <a:defRPr sz="3200" b="1">
          <a:solidFill>
            <a:srgbClr val="000000"/>
          </a:solidFill>
          <a:latin typeface="Tahoma" pitchFamily="34" charset="0"/>
        </a:defRPr>
      </a:lvl7pPr>
      <a:lvl8pPr marL="1371600" algn="l" rtl="0" fontAlgn="base">
        <a:spcBef>
          <a:spcPct val="0"/>
        </a:spcBef>
        <a:spcAft>
          <a:spcPct val="0"/>
        </a:spcAft>
        <a:defRPr sz="3200" b="1">
          <a:solidFill>
            <a:srgbClr val="000000"/>
          </a:solidFill>
          <a:latin typeface="Tahoma" pitchFamily="34" charset="0"/>
        </a:defRPr>
      </a:lvl8pPr>
      <a:lvl9pPr marL="1828800" algn="l" rtl="0" fontAlgn="base">
        <a:spcBef>
          <a:spcPct val="0"/>
        </a:spcBef>
        <a:spcAft>
          <a:spcPct val="0"/>
        </a:spcAft>
        <a:defRPr sz="3200" b="1">
          <a:solidFill>
            <a:srgbClr val="000000"/>
          </a:solidFill>
          <a:latin typeface="Tahoma" pitchFamily="34" charset="0"/>
        </a:defRPr>
      </a:lvl9pPr>
    </p:titleStyle>
    <p:bodyStyle>
      <a:lvl1pPr marL="342900" indent="-342900" algn="l" rtl="0" fontAlgn="base">
        <a:spcBef>
          <a:spcPct val="20000"/>
        </a:spcBef>
        <a:spcAft>
          <a:spcPct val="0"/>
        </a:spcAft>
        <a:buChar char="•"/>
        <a:defRPr sz="2400">
          <a:solidFill>
            <a:srgbClr val="000000"/>
          </a:solidFill>
          <a:latin typeface="+mn-lt"/>
          <a:ea typeface="+mn-ea"/>
          <a:cs typeface="+mn-cs"/>
        </a:defRPr>
      </a:lvl1pPr>
      <a:lvl2pPr marL="742950" indent="-285750" algn="l" rtl="0" fontAlgn="base">
        <a:spcBef>
          <a:spcPct val="20000"/>
        </a:spcBef>
        <a:spcAft>
          <a:spcPct val="0"/>
        </a:spcAft>
        <a:buChar char="–"/>
        <a:defRPr sz="2200">
          <a:solidFill>
            <a:srgbClr val="000000"/>
          </a:solidFill>
          <a:latin typeface="+mn-lt"/>
        </a:defRPr>
      </a:lvl2pPr>
      <a:lvl3pPr marL="1143000" indent="-228600" algn="l" rtl="0" fontAlgn="base">
        <a:spcBef>
          <a:spcPct val="20000"/>
        </a:spcBef>
        <a:spcAft>
          <a:spcPct val="0"/>
        </a:spcAft>
        <a:buChar char="•"/>
        <a:defRPr sz="2000">
          <a:solidFill>
            <a:srgbClr val="000000"/>
          </a:solidFill>
          <a:latin typeface="+mn-lt"/>
        </a:defRPr>
      </a:lvl3pPr>
      <a:lvl4pPr marL="1600200" indent="-228600" algn="l" rtl="0" fontAlgn="base">
        <a:spcBef>
          <a:spcPct val="20000"/>
        </a:spcBef>
        <a:spcAft>
          <a:spcPct val="0"/>
        </a:spcAft>
        <a:buChar char="–"/>
        <a:defRPr>
          <a:solidFill>
            <a:srgbClr val="000000"/>
          </a:solidFill>
          <a:latin typeface="+mn-lt"/>
        </a:defRPr>
      </a:lvl4pPr>
      <a:lvl5pPr marL="2057400" indent="-228600" algn="l" rtl="0" fontAlgn="base">
        <a:spcBef>
          <a:spcPct val="20000"/>
        </a:spcBef>
        <a:spcAft>
          <a:spcPct val="0"/>
        </a:spcAft>
        <a:buChar char="•"/>
        <a:defRPr>
          <a:solidFill>
            <a:srgbClr val="000000"/>
          </a:solidFill>
          <a:latin typeface="+mn-lt"/>
        </a:defRPr>
      </a:lvl5pPr>
      <a:lvl6pPr marL="2514600" indent="-228600" algn="l" rtl="0" fontAlgn="base">
        <a:spcBef>
          <a:spcPct val="20000"/>
        </a:spcBef>
        <a:spcAft>
          <a:spcPct val="0"/>
        </a:spcAft>
        <a:buChar char="•"/>
        <a:defRPr>
          <a:solidFill>
            <a:srgbClr val="000000"/>
          </a:solidFill>
          <a:latin typeface="+mn-lt"/>
        </a:defRPr>
      </a:lvl6pPr>
      <a:lvl7pPr marL="2971800" indent="-228600" algn="l" rtl="0" fontAlgn="base">
        <a:spcBef>
          <a:spcPct val="20000"/>
        </a:spcBef>
        <a:spcAft>
          <a:spcPct val="0"/>
        </a:spcAft>
        <a:buChar char="•"/>
        <a:defRPr>
          <a:solidFill>
            <a:srgbClr val="000000"/>
          </a:solidFill>
          <a:latin typeface="+mn-lt"/>
        </a:defRPr>
      </a:lvl7pPr>
      <a:lvl8pPr marL="3429000" indent="-228600" algn="l" rtl="0" fontAlgn="base">
        <a:spcBef>
          <a:spcPct val="20000"/>
        </a:spcBef>
        <a:spcAft>
          <a:spcPct val="0"/>
        </a:spcAft>
        <a:buChar char="•"/>
        <a:defRPr>
          <a:solidFill>
            <a:srgbClr val="000000"/>
          </a:solidFill>
          <a:latin typeface="+mn-lt"/>
        </a:defRPr>
      </a:lvl8pPr>
      <a:lvl9pPr marL="3886200" indent="-228600" algn="l" rtl="0" fontAlgn="base">
        <a:spcBef>
          <a:spcPct val="20000"/>
        </a:spcBef>
        <a:spcAft>
          <a:spcPct val="0"/>
        </a:spcAft>
        <a:buChar char="•"/>
        <a:defRPr>
          <a:solidFill>
            <a:srgbClr val="000000"/>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10.jpeg"/><Relationship Id="rId7" Type="http://schemas.openxmlformats.org/officeDocument/2006/relationships/image" Target="../media/image13.wmf"/><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12.wmf"/><Relationship Id="rId4" Type="http://schemas.openxmlformats.org/officeDocument/2006/relationships/image" Target="../media/image11.wmf"/></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3.wmf"/><Relationship Id="rId1" Type="http://schemas.openxmlformats.org/officeDocument/2006/relationships/slideLayout" Target="../slideLayouts/slideLayout2.xml"/><Relationship Id="rId6" Type="http://schemas.openxmlformats.org/officeDocument/2006/relationships/image" Target="../media/image14.wmf"/><Relationship Id="rId5" Type="http://schemas.openxmlformats.org/officeDocument/2006/relationships/image" Target="../media/image12.wmf"/><Relationship Id="rId4" Type="http://schemas.openxmlformats.org/officeDocument/2006/relationships/image" Target="../media/image15.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3.wmf"/><Relationship Id="rId1" Type="http://schemas.openxmlformats.org/officeDocument/2006/relationships/slideLayout" Target="../slideLayouts/slideLayout2.xml"/><Relationship Id="rId5" Type="http://schemas.openxmlformats.org/officeDocument/2006/relationships/image" Target="../media/image12.wmf"/><Relationship Id="rId4" Type="http://schemas.openxmlformats.org/officeDocument/2006/relationships/image" Target="../media/image15.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828800" y="2173288"/>
            <a:ext cx="5638800" cy="1103312"/>
          </a:xfrm>
          <a:noFill/>
          <a:ln/>
        </p:spPr>
        <p:txBody>
          <a:bodyPr/>
          <a:lstStyle/>
          <a:p>
            <a:r>
              <a:rPr lang="en-US" sz="3600" b="0" dirty="0"/>
              <a:t>Storage Area </a:t>
            </a:r>
            <a:r>
              <a:rPr lang="en-US" sz="3600" b="0" dirty="0" smtClean="0"/>
              <a:t>Network</a:t>
            </a:r>
            <a:endParaRPr lang="en-US" dirty="0"/>
          </a:p>
        </p:txBody>
      </p:sp>
      <p:sp>
        <p:nvSpPr>
          <p:cNvPr id="4099" name="Rectangle 3"/>
          <p:cNvSpPr>
            <a:spLocks noGrp="1" noChangeArrowheads="1"/>
          </p:cNvSpPr>
          <p:nvPr>
            <p:ph type="subTitle" idx="1"/>
          </p:nvPr>
        </p:nvSpPr>
        <p:spPr>
          <a:noFill/>
          <a:ln/>
        </p:spPr>
        <p:txBody>
          <a:bodyPr anchor="ctr"/>
          <a:lstStyle/>
          <a:p>
            <a:r>
              <a:rPr lang="tr-TR" dirty="0" smtClean="0"/>
              <a:t>MURAT ALTUN </a:t>
            </a:r>
          </a:p>
          <a:p>
            <a:r>
              <a:rPr lang="tr-TR" dirty="0" smtClean="0"/>
              <a:t>200871207</a:t>
            </a:r>
            <a:endParaRPr lang="en-US" dirty="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SAN interconnections</a:t>
            </a:r>
          </a:p>
        </p:txBody>
      </p:sp>
      <p:sp>
        <p:nvSpPr>
          <p:cNvPr id="52227" name="Rectangle 3"/>
          <p:cNvSpPr>
            <a:spLocks noGrp="1" noChangeArrowheads="1"/>
          </p:cNvSpPr>
          <p:nvPr>
            <p:ph type="body" idx="1"/>
          </p:nvPr>
        </p:nvSpPr>
        <p:spPr/>
        <p:txBody>
          <a:bodyPr/>
          <a:lstStyle/>
          <a:p>
            <a:r>
              <a:rPr lang="en-US" sz="2000"/>
              <a:t>As said, different technologies can be used to interconnect the network nodes, extending the Disk interface outside the server</a:t>
            </a:r>
          </a:p>
          <a:p>
            <a:r>
              <a:rPr lang="en-US" sz="2000"/>
              <a:t>Fiber Channel is a dedicated channel based high performance and highly available network based on Fiber Channel Protocols</a:t>
            </a:r>
          </a:p>
          <a:p>
            <a:r>
              <a:rPr lang="en-US" sz="2000"/>
              <a:t>iSCSI is SCSI protocol carried over an IP network. In this case the network infrastructure can be shared with other applications</a:t>
            </a:r>
          </a:p>
          <a:p>
            <a:r>
              <a:rPr lang="en-US" sz="2000"/>
              <a:t>SCSI network is an extension of the internal SCSI bus, used for short distances due to its parallel architecture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Initiator and Target in FC SANs</a:t>
            </a:r>
          </a:p>
        </p:txBody>
      </p:sp>
      <p:sp>
        <p:nvSpPr>
          <p:cNvPr id="47107" name="Rectangle 3"/>
          <p:cNvSpPr>
            <a:spLocks noGrp="1" noChangeArrowheads="1"/>
          </p:cNvSpPr>
          <p:nvPr>
            <p:ph type="body" idx="1"/>
          </p:nvPr>
        </p:nvSpPr>
        <p:spPr/>
        <p:txBody>
          <a:bodyPr/>
          <a:lstStyle/>
          <a:p>
            <a:r>
              <a:rPr lang="en-US"/>
              <a:t>Fiber Channel Node: can be the source or the destination of information</a:t>
            </a:r>
          </a:p>
          <a:p>
            <a:r>
              <a:rPr lang="en-US"/>
              <a:t>If the node is an Initiator (source), it is usually connected to the network via an HBA (Host Bus Adaptor), which is the physical connection interface, and can be based either on electrical or (more often) optical technology</a:t>
            </a:r>
          </a:p>
          <a:p>
            <a:r>
              <a:rPr lang="en-US"/>
              <a:t>If the node is a target (destination), it can be a JBOD (Just a Bunch of Disks), a RAID (Redundant Array of Independent Disks), or a Storage array</a:t>
            </a:r>
          </a:p>
          <a:p>
            <a:pPr>
              <a:buFontTx/>
              <a:buNone/>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Hard Drives</a:t>
            </a:r>
          </a:p>
        </p:txBody>
      </p:sp>
      <p:sp>
        <p:nvSpPr>
          <p:cNvPr id="48131" name="Rectangle 3"/>
          <p:cNvSpPr>
            <a:spLocks noGrp="1" noChangeArrowheads="1"/>
          </p:cNvSpPr>
          <p:nvPr>
            <p:ph type="body" idx="1"/>
          </p:nvPr>
        </p:nvSpPr>
        <p:spPr/>
        <p:txBody>
          <a:bodyPr/>
          <a:lstStyle/>
          <a:p>
            <a:pPr>
              <a:lnSpc>
                <a:spcPct val="90000"/>
              </a:lnSpc>
            </a:pPr>
            <a:r>
              <a:rPr lang="en-US"/>
              <a:t>The basic storage element is an Hard Drive. They are made into complex devices composed of platters, heads, cylinders and tracks</a:t>
            </a:r>
          </a:p>
          <a:p>
            <a:pPr>
              <a:lnSpc>
                <a:spcPct val="90000"/>
              </a:lnSpc>
            </a:pPr>
            <a:r>
              <a:rPr lang="en-US"/>
              <a:t>The Logical Block Addressing (LBA) addresses the sector within the disk. Modern drives have 512 byte sectors</a:t>
            </a:r>
          </a:p>
          <a:p>
            <a:pPr>
              <a:lnSpc>
                <a:spcPct val="90000"/>
              </a:lnSpc>
            </a:pPr>
            <a:r>
              <a:rPr lang="en-US"/>
              <a:t>File systems arrange files into sectors so that they can be stored and retrieved</a:t>
            </a:r>
          </a:p>
          <a:p>
            <a:pPr>
              <a:lnSpc>
                <a:spcPct val="90000"/>
              </a:lnSpc>
            </a:pPr>
            <a:r>
              <a:rPr lang="en-US"/>
              <a:t>The File system usually deals with clusters of blocks and uses a FAT (File Allocation Table) to map a file to the sectors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FAT</a:t>
            </a:r>
          </a:p>
        </p:txBody>
      </p:sp>
      <p:sp>
        <p:nvSpPr>
          <p:cNvPr id="57347" name="Rectangle 3"/>
          <p:cNvSpPr>
            <a:spLocks noGrp="1" noChangeArrowheads="1"/>
          </p:cNvSpPr>
          <p:nvPr>
            <p:ph type="body" idx="1"/>
          </p:nvPr>
        </p:nvSpPr>
        <p:spPr/>
        <p:txBody>
          <a:bodyPr/>
          <a:lstStyle/>
          <a:p>
            <a:endParaRPr lang="tr-TR"/>
          </a:p>
        </p:txBody>
      </p:sp>
      <p:grpSp>
        <p:nvGrpSpPr>
          <p:cNvPr id="57348" name="Group 4"/>
          <p:cNvGrpSpPr>
            <a:grpSpLocks/>
          </p:cNvGrpSpPr>
          <p:nvPr/>
        </p:nvGrpSpPr>
        <p:grpSpPr bwMode="auto">
          <a:xfrm>
            <a:off x="292100" y="1679575"/>
            <a:ext cx="8393113" cy="4989513"/>
            <a:chOff x="184" y="1058"/>
            <a:chExt cx="5287" cy="3143"/>
          </a:xfrm>
        </p:grpSpPr>
        <p:sp>
          <p:nvSpPr>
            <p:cNvPr id="57349" name="Rectangle 5"/>
            <p:cNvSpPr>
              <a:spLocks noChangeArrowheads="1"/>
            </p:cNvSpPr>
            <p:nvPr/>
          </p:nvSpPr>
          <p:spPr bwMode="auto">
            <a:xfrm>
              <a:off x="184" y="1058"/>
              <a:ext cx="3166" cy="1885"/>
            </a:xfrm>
            <a:prstGeom prst="rect">
              <a:avLst/>
            </a:prstGeom>
            <a:solidFill>
              <a:srgbClr val="CCFFFF"/>
            </a:solidFill>
            <a:ln w="19050" cap="rnd">
              <a:solidFill>
                <a:schemeClr val="tx1"/>
              </a:solidFill>
              <a:prstDash val="sysDot"/>
              <a:miter lim="800000"/>
              <a:headEnd type="none" w="lg" len="lg"/>
              <a:tailEnd type="none" w="lg" len="lg"/>
            </a:ln>
            <a:effectLst/>
          </p:spPr>
          <p:txBody>
            <a:bodyPr wrap="none" lIns="73025" tIns="36512" rIns="73025" bIns="36512" anchor="ctr"/>
            <a:lstStyle/>
            <a:p>
              <a:endParaRPr lang="tr-TR"/>
            </a:p>
          </p:txBody>
        </p:sp>
        <p:grpSp>
          <p:nvGrpSpPr>
            <p:cNvPr id="57350" name="Group 6"/>
            <p:cNvGrpSpPr>
              <a:grpSpLocks/>
            </p:cNvGrpSpPr>
            <p:nvPr/>
          </p:nvGrpSpPr>
          <p:grpSpPr bwMode="auto">
            <a:xfrm>
              <a:off x="3630" y="2315"/>
              <a:ext cx="1841" cy="1886"/>
              <a:chOff x="90" y="932"/>
              <a:chExt cx="1569" cy="1638"/>
            </a:xfrm>
          </p:grpSpPr>
          <p:pic>
            <p:nvPicPr>
              <p:cNvPr id="57351" name="Picture 7" descr="z_zbr"/>
              <p:cNvPicPr>
                <a:picLocks noChangeAspect="1" noChangeArrowheads="1"/>
              </p:cNvPicPr>
              <p:nvPr/>
            </p:nvPicPr>
            <p:blipFill>
              <a:blip r:embed="rId3" cstate="print"/>
              <a:srcRect/>
              <a:stretch>
                <a:fillRect/>
              </a:stretch>
            </p:blipFill>
            <p:spPr bwMode="auto">
              <a:xfrm>
                <a:off x="178" y="932"/>
                <a:ext cx="1481" cy="1470"/>
              </a:xfrm>
              <a:prstGeom prst="rect">
                <a:avLst/>
              </a:prstGeom>
              <a:noFill/>
            </p:spPr>
          </p:pic>
          <p:sp>
            <p:nvSpPr>
              <p:cNvPr id="57352" name="AutoShape 8"/>
              <p:cNvSpPr>
                <a:spLocks noChangeArrowheads="1"/>
              </p:cNvSpPr>
              <p:nvPr/>
            </p:nvSpPr>
            <p:spPr bwMode="auto">
              <a:xfrm rot="2637447">
                <a:off x="90" y="959"/>
                <a:ext cx="1493" cy="1611"/>
              </a:xfrm>
              <a:custGeom>
                <a:avLst/>
                <a:gdLst>
                  <a:gd name="G0" fmla="+- 10274 0 0"/>
                  <a:gd name="G1" fmla="+- -8515361 0 0"/>
                  <a:gd name="G2" fmla="+- 0 0 -8515361"/>
                  <a:gd name="T0" fmla="*/ 0 256 1"/>
                  <a:gd name="T1" fmla="*/ 180 256 1"/>
                  <a:gd name="G3" fmla="+- -8515361 T0 T1"/>
                  <a:gd name="T2" fmla="*/ 0 256 1"/>
                  <a:gd name="T3" fmla="*/ 90 256 1"/>
                  <a:gd name="G4" fmla="+- -8515361 T2 T3"/>
                  <a:gd name="G5" fmla="*/ G4 2 1"/>
                  <a:gd name="T4" fmla="*/ 90 256 1"/>
                  <a:gd name="T5" fmla="*/ 0 256 1"/>
                  <a:gd name="G6" fmla="+- -8515361 T4 T5"/>
                  <a:gd name="G7" fmla="*/ G6 2 1"/>
                  <a:gd name="G8" fmla="abs -8515361"/>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274"/>
                  <a:gd name="G18" fmla="*/ 10274 1 2"/>
                  <a:gd name="G19" fmla="+- G18 5400 0"/>
                  <a:gd name="G20" fmla="cos G19 -8515361"/>
                  <a:gd name="G21" fmla="sin G19 -8515361"/>
                  <a:gd name="G22" fmla="+- G20 10800 0"/>
                  <a:gd name="G23" fmla="+- G21 10800 0"/>
                  <a:gd name="G24" fmla="+- 10800 0 G20"/>
                  <a:gd name="G25" fmla="+- 10274 10800 0"/>
                  <a:gd name="G26" fmla="?: G9 G17 G25"/>
                  <a:gd name="G27" fmla="?: G9 0 21600"/>
                  <a:gd name="G28" fmla="cos 10800 -8515361"/>
                  <a:gd name="G29" fmla="sin 10800 -8515361"/>
                  <a:gd name="G30" fmla="sin 10274 -8515361"/>
                  <a:gd name="G31" fmla="+- G28 10800 0"/>
                  <a:gd name="G32" fmla="+- G29 10800 0"/>
                  <a:gd name="G33" fmla="+- G30 10800 0"/>
                  <a:gd name="G34" fmla="?: G4 0 G31"/>
                  <a:gd name="G35" fmla="?: -8515361 G34 0"/>
                  <a:gd name="G36" fmla="?: G6 G35 G31"/>
                  <a:gd name="G37" fmla="+- 21600 0 G36"/>
                  <a:gd name="G38" fmla="?: G4 0 G33"/>
                  <a:gd name="G39" fmla="?: -8515361 G38 G32"/>
                  <a:gd name="G40" fmla="?: G6 G39 0"/>
                  <a:gd name="G41" fmla="?: G4 G32 21600"/>
                  <a:gd name="G42" fmla="?: G6 G41 G33"/>
                  <a:gd name="T12" fmla="*/ 10800 w 21600"/>
                  <a:gd name="T13" fmla="*/ 0 h 21600"/>
                  <a:gd name="T14" fmla="*/ 4036 w 21600"/>
                  <a:gd name="T15" fmla="*/ 2720 h 21600"/>
                  <a:gd name="T16" fmla="*/ 10800 w 21600"/>
                  <a:gd name="T17" fmla="*/ 526 h 21600"/>
                  <a:gd name="T18" fmla="*/ 17564 w 21600"/>
                  <a:gd name="T19" fmla="*/ 272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4205" y="2922"/>
                    </a:moveTo>
                    <a:cubicBezTo>
                      <a:pt x="6054" y="1374"/>
                      <a:pt x="8388" y="525"/>
                      <a:pt x="10800" y="526"/>
                    </a:cubicBezTo>
                    <a:cubicBezTo>
                      <a:pt x="13211" y="526"/>
                      <a:pt x="15545" y="1374"/>
                      <a:pt x="17394" y="2922"/>
                    </a:cubicBezTo>
                    <a:lnTo>
                      <a:pt x="17732" y="2518"/>
                    </a:lnTo>
                    <a:cubicBezTo>
                      <a:pt x="15788" y="891"/>
                      <a:pt x="13334" y="-1"/>
                      <a:pt x="10799" y="0"/>
                    </a:cubicBezTo>
                    <a:cubicBezTo>
                      <a:pt x="8265" y="0"/>
                      <a:pt x="5811" y="891"/>
                      <a:pt x="3867" y="2518"/>
                    </a:cubicBezTo>
                    <a:close/>
                  </a:path>
                </a:pathLst>
              </a:custGeom>
              <a:solidFill>
                <a:srgbClr val="FF6600"/>
              </a:solidFill>
              <a:ln w="28575">
                <a:solidFill>
                  <a:schemeClr val="tx1"/>
                </a:solidFill>
                <a:miter lim="800000"/>
                <a:headEnd type="none" w="lg" len="lg"/>
                <a:tailEnd type="none" w="lg" len="lg"/>
              </a:ln>
              <a:effectLst/>
            </p:spPr>
            <p:txBody>
              <a:bodyPr wrap="none" lIns="73025" tIns="36512" rIns="73025" bIns="36512" anchor="ctr"/>
              <a:lstStyle/>
              <a:p>
                <a:endParaRPr lang="tr-TR"/>
              </a:p>
            </p:txBody>
          </p:sp>
          <p:sp>
            <p:nvSpPr>
              <p:cNvPr id="57353" name="AutoShape 9"/>
              <p:cNvSpPr>
                <a:spLocks noChangeArrowheads="1"/>
              </p:cNvSpPr>
              <p:nvPr/>
            </p:nvSpPr>
            <p:spPr bwMode="auto">
              <a:xfrm rot="14477019">
                <a:off x="570" y="1264"/>
                <a:ext cx="746" cy="782"/>
              </a:xfrm>
              <a:custGeom>
                <a:avLst/>
                <a:gdLst>
                  <a:gd name="G0" fmla="+- 9591 0 0"/>
                  <a:gd name="G1" fmla="+- -10753903 0 0"/>
                  <a:gd name="G2" fmla="+- 0 0 -10753903"/>
                  <a:gd name="T0" fmla="*/ 0 256 1"/>
                  <a:gd name="T1" fmla="*/ 180 256 1"/>
                  <a:gd name="G3" fmla="+- -10753903 T0 T1"/>
                  <a:gd name="T2" fmla="*/ 0 256 1"/>
                  <a:gd name="T3" fmla="*/ 90 256 1"/>
                  <a:gd name="G4" fmla="+- -10753903 T2 T3"/>
                  <a:gd name="G5" fmla="*/ G4 2 1"/>
                  <a:gd name="T4" fmla="*/ 90 256 1"/>
                  <a:gd name="T5" fmla="*/ 0 256 1"/>
                  <a:gd name="G6" fmla="+- -10753903 T4 T5"/>
                  <a:gd name="G7" fmla="*/ G6 2 1"/>
                  <a:gd name="G8" fmla="abs -10753903"/>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9591"/>
                  <a:gd name="G18" fmla="*/ 9591 1 2"/>
                  <a:gd name="G19" fmla="+- G18 5400 0"/>
                  <a:gd name="G20" fmla="cos G19 -10753903"/>
                  <a:gd name="G21" fmla="sin G19 -10753903"/>
                  <a:gd name="G22" fmla="+- G20 10800 0"/>
                  <a:gd name="G23" fmla="+- G21 10800 0"/>
                  <a:gd name="G24" fmla="+- 10800 0 G20"/>
                  <a:gd name="G25" fmla="+- 9591 10800 0"/>
                  <a:gd name="G26" fmla="?: G9 G17 G25"/>
                  <a:gd name="G27" fmla="?: G9 0 21600"/>
                  <a:gd name="G28" fmla="cos 10800 -10753903"/>
                  <a:gd name="G29" fmla="sin 10800 -10753903"/>
                  <a:gd name="G30" fmla="sin 9591 -10753903"/>
                  <a:gd name="G31" fmla="+- G28 10800 0"/>
                  <a:gd name="G32" fmla="+- G29 10800 0"/>
                  <a:gd name="G33" fmla="+- G30 10800 0"/>
                  <a:gd name="G34" fmla="?: G4 0 G31"/>
                  <a:gd name="G35" fmla="?: -10753903 G34 0"/>
                  <a:gd name="G36" fmla="?: G6 G35 G31"/>
                  <a:gd name="G37" fmla="+- 21600 0 G36"/>
                  <a:gd name="G38" fmla="?: G4 0 G33"/>
                  <a:gd name="G39" fmla="?: -10753903 G38 G32"/>
                  <a:gd name="G40" fmla="?: G6 G39 0"/>
                  <a:gd name="G41" fmla="?: G4 G32 21600"/>
                  <a:gd name="G42" fmla="?: G6 G41 G33"/>
                  <a:gd name="T12" fmla="*/ 10800 w 21600"/>
                  <a:gd name="T13" fmla="*/ 0 h 21600"/>
                  <a:gd name="T14" fmla="*/ 994 w 21600"/>
                  <a:gd name="T15" fmla="*/ 8005 h 21600"/>
                  <a:gd name="T16" fmla="*/ 10800 w 21600"/>
                  <a:gd name="T17" fmla="*/ 1209 h 21600"/>
                  <a:gd name="T18" fmla="*/ 20606 w 21600"/>
                  <a:gd name="T19" fmla="*/ 800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576" y="8171"/>
                    </a:moveTo>
                    <a:cubicBezTo>
                      <a:pt x="2750" y="4050"/>
                      <a:pt x="6515" y="1208"/>
                      <a:pt x="10800" y="1209"/>
                    </a:cubicBezTo>
                    <a:cubicBezTo>
                      <a:pt x="15084" y="1209"/>
                      <a:pt x="18849" y="4050"/>
                      <a:pt x="20023" y="8171"/>
                    </a:cubicBezTo>
                    <a:lnTo>
                      <a:pt x="21186" y="7839"/>
                    </a:lnTo>
                    <a:cubicBezTo>
                      <a:pt x="19863" y="3199"/>
                      <a:pt x="15624" y="-1"/>
                      <a:pt x="10799" y="0"/>
                    </a:cubicBezTo>
                    <a:cubicBezTo>
                      <a:pt x="5975" y="0"/>
                      <a:pt x="1736" y="3199"/>
                      <a:pt x="413" y="7839"/>
                    </a:cubicBezTo>
                    <a:close/>
                  </a:path>
                </a:pathLst>
              </a:custGeom>
              <a:solidFill>
                <a:srgbClr val="FF6600"/>
              </a:solidFill>
              <a:ln w="28575">
                <a:solidFill>
                  <a:schemeClr val="tx1"/>
                </a:solidFill>
                <a:miter lim="800000"/>
                <a:headEnd type="none" w="lg" len="lg"/>
                <a:tailEnd type="none" w="lg" len="lg"/>
              </a:ln>
              <a:effectLst/>
            </p:spPr>
            <p:txBody>
              <a:bodyPr wrap="none" lIns="73025" tIns="36512" rIns="73025" bIns="36512" anchor="ctr"/>
              <a:lstStyle/>
              <a:p>
                <a:endParaRPr lang="tr-TR"/>
              </a:p>
            </p:txBody>
          </p:sp>
        </p:grpSp>
        <p:graphicFrame>
          <p:nvGraphicFramePr>
            <p:cNvPr id="57354" name="Object 10"/>
            <p:cNvGraphicFramePr>
              <a:graphicFrameLocks noChangeAspect="1"/>
            </p:cNvGraphicFramePr>
            <p:nvPr/>
          </p:nvGraphicFramePr>
          <p:xfrm>
            <a:off x="1585" y="1072"/>
            <a:ext cx="1701" cy="1839"/>
          </p:xfrm>
          <a:graphic>
            <a:graphicData uri="http://schemas.openxmlformats.org/presentationml/2006/ole">
              <p:oleObj spid="_x0000_s57354" name="VISIO" r:id="rId4" imgW="1973520" imgH="2133000" progId="Visio.Drawing.11">
                <p:embed/>
              </p:oleObj>
            </a:graphicData>
          </a:graphic>
        </p:graphicFrame>
        <p:sp>
          <p:nvSpPr>
            <p:cNvPr id="57355" name="Oval 11"/>
            <p:cNvSpPr>
              <a:spLocks noChangeArrowheads="1"/>
            </p:cNvSpPr>
            <p:nvPr/>
          </p:nvSpPr>
          <p:spPr bwMode="auto">
            <a:xfrm>
              <a:off x="1712" y="1686"/>
              <a:ext cx="348" cy="224"/>
            </a:xfrm>
            <a:prstGeom prst="ellipse">
              <a:avLst/>
            </a:prstGeom>
            <a:noFill/>
            <a:ln w="19050">
              <a:solidFill>
                <a:srgbClr val="FF6600"/>
              </a:solidFill>
              <a:round/>
              <a:headEnd type="none" w="lg" len="lg"/>
              <a:tailEnd type="none" w="lg" len="lg"/>
            </a:ln>
            <a:effectLst/>
          </p:spPr>
          <p:txBody>
            <a:bodyPr wrap="none" lIns="73025" tIns="36512" rIns="73025" bIns="36512" anchor="ctr"/>
            <a:lstStyle/>
            <a:p>
              <a:endParaRPr lang="tr-TR"/>
            </a:p>
          </p:txBody>
        </p:sp>
        <p:sp>
          <p:nvSpPr>
            <p:cNvPr id="57356" name="Oval 12"/>
            <p:cNvSpPr>
              <a:spLocks noChangeArrowheads="1"/>
            </p:cNvSpPr>
            <p:nvPr/>
          </p:nvSpPr>
          <p:spPr bwMode="auto">
            <a:xfrm>
              <a:off x="2845" y="1695"/>
              <a:ext cx="348" cy="224"/>
            </a:xfrm>
            <a:prstGeom prst="ellipse">
              <a:avLst/>
            </a:prstGeom>
            <a:noFill/>
            <a:ln w="19050">
              <a:solidFill>
                <a:srgbClr val="3366FF"/>
              </a:solidFill>
              <a:round/>
              <a:headEnd type="none" w="lg" len="lg"/>
              <a:tailEnd type="none" w="lg" len="lg"/>
            </a:ln>
            <a:effectLst/>
          </p:spPr>
          <p:txBody>
            <a:bodyPr wrap="none" lIns="73025" tIns="36512" rIns="73025" bIns="36512" anchor="ctr"/>
            <a:lstStyle/>
            <a:p>
              <a:endParaRPr lang="tr-TR"/>
            </a:p>
          </p:txBody>
        </p:sp>
        <p:sp>
          <p:nvSpPr>
            <p:cNvPr id="57357" name="Oval 13"/>
            <p:cNvSpPr>
              <a:spLocks noChangeArrowheads="1"/>
            </p:cNvSpPr>
            <p:nvPr/>
          </p:nvSpPr>
          <p:spPr bwMode="auto">
            <a:xfrm>
              <a:off x="1717" y="2218"/>
              <a:ext cx="348" cy="224"/>
            </a:xfrm>
            <a:prstGeom prst="ellipse">
              <a:avLst/>
            </a:prstGeom>
            <a:noFill/>
            <a:ln w="19050">
              <a:solidFill>
                <a:srgbClr val="FF6600"/>
              </a:solidFill>
              <a:round/>
              <a:headEnd type="none" w="lg" len="lg"/>
              <a:tailEnd type="none" w="lg" len="lg"/>
            </a:ln>
            <a:effectLst/>
          </p:spPr>
          <p:txBody>
            <a:bodyPr wrap="none" lIns="73025" tIns="36512" rIns="73025" bIns="36512" anchor="ctr"/>
            <a:lstStyle/>
            <a:p>
              <a:endParaRPr lang="tr-TR"/>
            </a:p>
          </p:txBody>
        </p:sp>
        <p:sp>
          <p:nvSpPr>
            <p:cNvPr id="57358" name="Oval 14"/>
            <p:cNvSpPr>
              <a:spLocks noChangeArrowheads="1"/>
            </p:cNvSpPr>
            <p:nvPr/>
          </p:nvSpPr>
          <p:spPr bwMode="auto">
            <a:xfrm>
              <a:off x="2836" y="2227"/>
              <a:ext cx="348" cy="224"/>
            </a:xfrm>
            <a:prstGeom prst="ellipse">
              <a:avLst/>
            </a:prstGeom>
            <a:noFill/>
            <a:ln w="19050">
              <a:solidFill>
                <a:srgbClr val="D08174"/>
              </a:solidFill>
              <a:round/>
              <a:headEnd type="none" w="lg" len="lg"/>
              <a:tailEnd type="none" w="lg" len="lg"/>
            </a:ln>
            <a:effectLst/>
          </p:spPr>
          <p:txBody>
            <a:bodyPr wrap="none" lIns="73025" tIns="36512" rIns="73025" bIns="36512" anchor="ctr"/>
            <a:lstStyle/>
            <a:p>
              <a:endParaRPr lang="tr-TR"/>
            </a:p>
          </p:txBody>
        </p:sp>
        <p:sp>
          <p:nvSpPr>
            <p:cNvPr id="57359" name="Freeform 15"/>
            <p:cNvSpPr>
              <a:spLocks/>
            </p:cNvSpPr>
            <p:nvPr/>
          </p:nvSpPr>
          <p:spPr bwMode="auto">
            <a:xfrm>
              <a:off x="3160" y="1628"/>
              <a:ext cx="1698" cy="766"/>
            </a:xfrm>
            <a:custGeom>
              <a:avLst/>
              <a:gdLst/>
              <a:ahLst/>
              <a:cxnLst>
                <a:cxn ang="0">
                  <a:pos x="0" y="112"/>
                </a:cxn>
                <a:cxn ang="0">
                  <a:pos x="1432" y="109"/>
                </a:cxn>
                <a:cxn ang="0">
                  <a:pos x="1599" y="766"/>
                </a:cxn>
              </a:cxnLst>
              <a:rect l="0" t="0" r="r" b="b"/>
              <a:pathLst>
                <a:path w="1698" h="766">
                  <a:moveTo>
                    <a:pt x="0" y="112"/>
                  </a:moveTo>
                  <a:cubicBezTo>
                    <a:pt x="239" y="112"/>
                    <a:pt x="1166" y="0"/>
                    <a:pt x="1432" y="109"/>
                  </a:cubicBezTo>
                  <a:cubicBezTo>
                    <a:pt x="1698" y="218"/>
                    <a:pt x="1648" y="492"/>
                    <a:pt x="1599" y="766"/>
                  </a:cubicBezTo>
                </a:path>
              </a:pathLst>
            </a:custGeom>
            <a:noFill/>
            <a:ln w="28575" cap="flat" cmpd="sng">
              <a:solidFill>
                <a:srgbClr val="0066FF"/>
              </a:solidFill>
              <a:prstDash val="solid"/>
              <a:round/>
              <a:headEnd type="none" w="lg" len="lg"/>
              <a:tailEnd type="triangle" w="med" len="med"/>
            </a:ln>
            <a:effectLst/>
          </p:spPr>
          <p:txBody>
            <a:bodyPr wrap="none" lIns="73025" tIns="36512" rIns="73025" bIns="36512" anchor="ctr"/>
            <a:lstStyle/>
            <a:p>
              <a:endParaRPr lang="tr-TR"/>
            </a:p>
          </p:txBody>
        </p:sp>
        <p:sp>
          <p:nvSpPr>
            <p:cNvPr id="57360" name="Freeform 16"/>
            <p:cNvSpPr>
              <a:spLocks/>
            </p:cNvSpPr>
            <p:nvPr/>
          </p:nvSpPr>
          <p:spPr bwMode="auto">
            <a:xfrm>
              <a:off x="1928" y="2428"/>
              <a:ext cx="2156" cy="1305"/>
            </a:xfrm>
            <a:custGeom>
              <a:avLst/>
              <a:gdLst/>
              <a:ahLst/>
              <a:cxnLst>
                <a:cxn ang="0">
                  <a:pos x="0" y="0"/>
                </a:cxn>
                <a:cxn ang="0">
                  <a:pos x="752" y="1347"/>
                </a:cxn>
                <a:cxn ang="0">
                  <a:pos x="2151" y="1209"/>
                </a:cxn>
              </a:cxnLst>
              <a:rect l="0" t="0" r="r" b="b"/>
              <a:pathLst>
                <a:path w="2151" h="1548">
                  <a:moveTo>
                    <a:pt x="0" y="0"/>
                  </a:moveTo>
                  <a:cubicBezTo>
                    <a:pt x="197" y="573"/>
                    <a:pt x="394" y="1146"/>
                    <a:pt x="752" y="1347"/>
                  </a:cubicBezTo>
                  <a:cubicBezTo>
                    <a:pt x="1110" y="1548"/>
                    <a:pt x="1630" y="1378"/>
                    <a:pt x="2151" y="1209"/>
                  </a:cubicBezTo>
                </a:path>
              </a:pathLst>
            </a:custGeom>
            <a:noFill/>
            <a:ln w="28575" cap="flat" cmpd="sng">
              <a:solidFill>
                <a:srgbClr val="FF9933"/>
              </a:solidFill>
              <a:prstDash val="solid"/>
              <a:round/>
              <a:headEnd type="none" w="lg" len="lg"/>
              <a:tailEnd type="triangle" w="med" len="med"/>
            </a:ln>
            <a:effectLst/>
          </p:spPr>
          <p:txBody>
            <a:bodyPr wrap="none" lIns="73025" tIns="36512" rIns="73025" bIns="36512" anchor="ctr"/>
            <a:lstStyle/>
            <a:p>
              <a:endParaRPr lang="tr-TR"/>
            </a:p>
          </p:txBody>
        </p:sp>
        <p:sp>
          <p:nvSpPr>
            <p:cNvPr id="57361" name="Text Box 17"/>
            <p:cNvSpPr txBox="1">
              <a:spLocks noChangeArrowheads="1"/>
            </p:cNvSpPr>
            <p:nvPr/>
          </p:nvSpPr>
          <p:spPr bwMode="auto">
            <a:xfrm rot="5400000">
              <a:off x="2382" y="1547"/>
              <a:ext cx="236" cy="219"/>
            </a:xfrm>
            <a:prstGeom prst="rect">
              <a:avLst/>
            </a:prstGeom>
            <a:noFill/>
            <a:ln w="38100">
              <a:noFill/>
              <a:miter lim="800000"/>
              <a:headEnd type="none" w="lg" len="lg"/>
              <a:tailEnd type="none" w="lg" len="lg"/>
            </a:ln>
            <a:effectLst/>
          </p:spPr>
          <p:txBody>
            <a:bodyPr wrap="none" lIns="73025" tIns="36512" rIns="73025" bIns="36512">
              <a:spAutoFit/>
            </a:bodyPr>
            <a:lstStyle/>
            <a:p>
              <a:pPr algn="ctr"/>
              <a:r>
                <a:rPr kumimoji="0" lang="fr-CA" sz="1800" b="1">
                  <a:latin typeface="Arial" charset="0"/>
                </a:rPr>
                <a:t>…</a:t>
              </a:r>
              <a:endParaRPr kumimoji="0" lang="en-US" sz="1800" b="1">
                <a:latin typeface="Arial" charset="0"/>
              </a:endParaRPr>
            </a:p>
          </p:txBody>
        </p:sp>
        <p:pic>
          <p:nvPicPr>
            <p:cNvPr id="57362" name="Picture 18"/>
            <p:cNvPicPr>
              <a:picLocks noChangeAspect="1" noChangeArrowheads="1"/>
            </p:cNvPicPr>
            <p:nvPr/>
          </p:nvPicPr>
          <p:blipFill>
            <a:blip r:embed="rId5" cstate="print"/>
            <a:srcRect/>
            <a:stretch>
              <a:fillRect/>
            </a:stretch>
          </p:blipFill>
          <p:spPr bwMode="auto">
            <a:xfrm>
              <a:off x="257" y="1123"/>
              <a:ext cx="699" cy="642"/>
            </a:xfrm>
            <a:prstGeom prst="rect">
              <a:avLst/>
            </a:prstGeom>
            <a:noFill/>
            <a:ln w="19050">
              <a:noFill/>
              <a:miter lim="800000"/>
              <a:headEnd/>
              <a:tailEnd/>
            </a:ln>
            <a:effectLst/>
          </p:spPr>
        </p:pic>
        <p:sp>
          <p:nvSpPr>
            <p:cNvPr id="57363" name="Text Box 19"/>
            <p:cNvSpPr txBox="1">
              <a:spLocks noChangeArrowheads="1"/>
            </p:cNvSpPr>
            <p:nvPr/>
          </p:nvSpPr>
          <p:spPr bwMode="auto">
            <a:xfrm rot="5400000">
              <a:off x="2382" y="2414"/>
              <a:ext cx="236" cy="219"/>
            </a:xfrm>
            <a:prstGeom prst="rect">
              <a:avLst/>
            </a:prstGeom>
            <a:noFill/>
            <a:ln w="38100">
              <a:noFill/>
              <a:miter lim="800000"/>
              <a:headEnd type="none" w="lg" len="lg"/>
              <a:tailEnd type="none" w="lg" len="lg"/>
            </a:ln>
            <a:effectLst/>
          </p:spPr>
          <p:txBody>
            <a:bodyPr wrap="none" lIns="73025" tIns="36512" rIns="73025" bIns="36512">
              <a:spAutoFit/>
            </a:bodyPr>
            <a:lstStyle/>
            <a:p>
              <a:pPr algn="ctr"/>
              <a:r>
                <a:rPr kumimoji="0" lang="fr-CA" sz="1800" b="1">
                  <a:latin typeface="Arial" charset="0"/>
                </a:rPr>
                <a:t>…</a:t>
              </a:r>
              <a:endParaRPr kumimoji="0" lang="en-US" sz="1800" b="1">
                <a:latin typeface="Arial" charset="0"/>
              </a:endParaRPr>
            </a:p>
          </p:txBody>
        </p:sp>
        <p:sp>
          <p:nvSpPr>
            <p:cNvPr id="57364" name="Freeform 20"/>
            <p:cNvSpPr>
              <a:spLocks/>
            </p:cNvSpPr>
            <p:nvPr/>
          </p:nvSpPr>
          <p:spPr bwMode="auto">
            <a:xfrm>
              <a:off x="3180" y="2342"/>
              <a:ext cx="1742" cy="1209"/>
            </a:xfrm>
            <a:custGeom>
              <a:avLst/>
              <a:gdLst/>
              <a:ahLst/>
              <a:cxnLst>
                <a:cxn ang="0">
                  <a:pos x="0" y="0"/>
                </a:cxn>
                <a:cxn ang="0">
                  <a:pos x="1499" y="533"/>
                </a:cxn>
                <a:cxn ang="0">
                  <a:pos x="1457" y="1209"/>
                </a:cxn>
              </a:cxnLst>
              <a:rect l="0" t="0" r="r" b="b"/>
              <a:pathLst>
                <a:path w="1742" h="1209">
                  <a:moveTo>
                    <a:pt x="0" y="0"/>
                  </a:moveTo>
                  <a:cubicBezTo>
                    <a:pt x="628" y="166"/>
                    <a:pt x="1256" y="332"/>
                    <a:pt x="1499" y="533"/>
                  </a:cubicBezTo>
                  <a:cubicBezTo>
                    <a:pt x="1742" y="734"/>
                    <a:pt x="1599" y="971"/>
                    <a:pt x="1457" y="1209"/>
                  </a:cubicBezTo>
                </a:path>
              </a:pathLst>
            </a:custGeom>
            <a:noFill/>
            <a:ln w="28575" cap="flat" cmpd="sng">
              <a:solidFill>
                <a:srgbClr val="CA5873"/>
              </a:solidFill>
              <a:prstDash val="solid"/>
              <a:round/>
              <a:headEnd type="none" w="lg" len="lg"/>
              <a:tailEnd type="triangle" w="med" len="med"/>
            </a:ln>
            <a:effectLst/>
          </p:spPr>
          <p:txBody>
            <a:bodyPr wrap="none" lIns="73025" tIns="36512" rIns="73025" bIns="36512" anchor="ctr"/>
            <a:lstStyle/>
            <a:p>
              <a:endParaRPr lang="tr-TR"/>
            </a:p>
          </p:txBody>
        </p:sp>
        <p:sp>
          <p:nvSpPr>
            <p:cNvPr id="57365" name="AutoShape 21"/>
            <p:cNvSpPr>
              <a:spLocks noChangeArrowheads="1"/>
            </p:cNvSpPr>
            <p:nvPr/>
          </p:nvSpPr>
          <p:spPr bwMode="auto">
            <a:xfrm rot="1489535">
              <a:off x="789" y="1512"/>
              <a:ext cx="806" cy="213"/>
            </a:xfrm>
            <a:prstGeom prst="rightArrow">
              <a:avLst>
                <a:gd name="adj1" fmla="val 49815"/>
                <a:gd name="adj2" fmla="val 59529"/>
              </a:avLst>
            </a:prstGeom>
            <a:solidFill>
              <a:srgbClr val="FF6600"/>
            </a:solidFill>
            <a:ln w="38100">
              <a:solidFill>
                <a:schemeClr val="tx1"/>
              </a:solidFill>
              <a:miter lim="800000"/>
              <a:headEnd type="none" w="lg" len="lg"/>
              <a:tailEnd type="none" w="lg" len="lg"/>
            </a:ln>
            <a:effectLst/>
          </p:spPr>
          <p:txBody>
            <a:bodyPr wrap="none" lIns="73025" tIns="36512" rIns="73025" bIns="36512" anchor="ctr"/>
            <a:lstStyle/>
            <a:p>
              <a:endParaRPr lang="tr-TR"/>
            </a:p>
          </p:txBody>
        </p:sp>
        <p:sp>
          <p:nvSpPr>
            <p:cNvPr id="57366" name="Text Box 22"/>
            <p:cNvSpPr txBox="1">
              <a:spLocks noChangeArrowheads="1"/>
            </p:cNvSpPr>
            <p:nvPr/>
          </p:nvSpPr>
          <p:spPr bwMode="auto">
            <a:xfrm>
              <a:off x="466" y="3354"/>
              <a:ext cx="2428" cy="305"/>
            </a:xfrm>
            <a:prstGeom prst="rect">
              <a:avLst/>
            </a:prstGeom>
            <a:noFill/>
            <a:ln w="9525" algn="ctr">
              <a:noFill/>
              <a:miter lim="800000"/>
              <a:headEnd/>
              <a:tailEnd/>
            </a:ln>
            <a:effectLst/>
          </p:spPr>
          <p:txBody>
            <a:bodyPr wrap="none" lIns="73025" tIns="36512" rIns="73025" bIns="36512">
              <a:spAutoFit/>
            </a:bodyPr>
            <a:lstStyle/>
            <a:p>
              <a:pPr algn="ctr" defTabSz="814388">
                <a:lnSpc>
                  <a:spcPct val="90000"/>
                </a:lnSpc>
              </a:pPr>
              <a:r>
                <a:rPr kumimoji="0" lang="en-US" sz="3000" b="1">
                  <a:latin typeface="Arial" charset="0"/>
                </a:rPr>
                <a:t>File Allocation Table</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t>JBODs and RAIDs</a:t>
            </a:r>
          </a:p>
        </p:txBody>
      </p:sp>
      <p:sp>
        <p:nvSpPr>
          <p:cNvPr id="62467" name="Rectangle 3"/>
          <p:cNvSpPr>
            <a:spLocks noGrp="1" noChangeArrowheads="1"/>
          </p:cNvSpPr>
          <p:nvPr>
            <p:ph type="body" idx="1"/>
          </p:nvPr>
        </p:nvSpPr>
        <p:spPr>
          <a:xfrm>
            <a:off x="1295400" y="1600200"/>
            <a:ext cx="6934200" cy="4343400"/>
          </a:xfrm>
        </p:spPr>
        <p:txBody>
          <a:bodyPr/>
          <a:lstStyle/>
          <a:p>
            <a:r>
              <a:rPr lang="en-US"/>
              <a:t>While a Jbod is a group of disks packaged in an enclosure and connected via a FC loop, a RAID is a more sophisticated device, that may improve performance and/or reliability of the storage device</a:t>
            </a:r>
          </a:p>
          <a:p>
            <a:r>
              <a:rPr lang="en-US"/>
              <a:t>RAID is improving performances reading/writing information from a set of disks at the same time, and reliability adding parity and/or mirroring information on multiple disks of the array</a:t>
            </a:r>
          </a:p>
          <a:p>
            <a:r>
              <a:rPr lang="en-US"/>
              <a:t>RAID can be performed in HW via a controller embedded in the enclosure or software on the host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RAID 0 or striping</a:t>
            </a:r>
          </a:p>
        </p:txBody>
      </p:sp>
      <p:sp>
        <p:nvSpPr>
          <p:cNvPr id="63492" name="Rectangle 4"/>
          <p:cNvSpPr>
            <a:spLocks noGrp="1" noChangeArrowheads="1"/>
          </p:cNvSpPr>
          <p:nvPr>
            <p:ph type="body" sz="half" idx="1"/>
          </p:nvPr>
        </p:nvSpPr>
        <p:spPr>
          <a:xfrm>
            <a:off x="1371600" y="1676400"/>
            <a:ext cx="5867400" cy="2286000"/>
          </a:xfrm>
        </p:spPr>
        <p:txBody>
          <a:bodyPr/>
          <a:lstStyle/>
          <a:p>
            <a:r>
              <a:rPr lang="en-US" sz="2000"/>
              <a:t>Data are split onto different disks for performance increase: performances depend on information unit size vs stripe size</a:t>
            </a:r>
          </a:p>
          <a:p>
            <a:r>
              <a:rPr lang="en-US" sz="2000"/>
              <a:t>No redundancy added</a:t>
            </a:r>
          </a:p>
          <a:p>
            <a:r>
              <a:rPr lang="en-US" sz="2000"/>
              <a:t>Cost is limited (no additional hardware)</a:t>
            </a:r>
          </a:p>
        </p:txBody>
      </p:sp>
      <p:pic>
        <p:nvPicPr>
          <p:cNvPr id="63494" name="Picture 6" descr="striping"/>
          <p:cNvPicPr>
            <a:picLocks noGrp="1" noChangeAspect="1" noChangeArrowheads="1"/>
          </p:cNvPicPr>
          <p:nvPr>
            <p:ph sz="half" idx="2"/>
          </p:nvPr>
        </p:nvPicPr>
        <p:blipFill>
          <a:blip r:embed="rId2" cstate="print"/>
          <a:srcRect/>
          <a:stretch>
            <a:fillRect/>
          </a:stretch>
        </p:blipFill>
        <p:spPr>
          <a:xfrm>
            <a:off x="3352800" y="3733800"/>
            <a:ext cx="5105400" cy="2851150"/>
          </a:xfrm>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RAID 1 - mirroring</a:t>
            </a:r>
          </a:p>
        </p:txBody>
      </p:sp>
      <p:sp>
        <p:nvSpPr>
          <p:cNvPr id="64515" name="Rectangle 3"/>
          <p:cNvSpPr>
            <a:spLocks noGrp="1" noChangeArrowheads="1"/>
          </p:cNvSpPr>
          <p:nvPr>
            <p:ph type="body" idx="1"/>
          </p:nvPr>
        </p:nvSpPr>
        <p:spPr>
          <a:xfrm>
            <a:off x="1371600" y="1676400"/>
            <a:ext cx="3200400" cy="4724400"/>
          </a:xfrm>
        </p:spPr>
        <p:txBody>
          <a:bodyPr/>
          <a:lstStyle/>
          <a:p>
            <a:r>
              <a:rPr lang="en-US" sz="2000"/>
              <a:t>Data are replicated on multiple disks for redundancy</a:t>
            </a:r>
          </a:p>
          <a:p>
            <a:r>
              <a:rPr lang="en-US" sz="2000"/>
              <a:t>Performance may be impacted if copy is done serially</a:t>
            </a:r>
          </a:p>
          <a:p>
            <a:r>
              <a:rPr lang="en-US" sz="2000"/>
              <a:t>Increase of cost proportional to the amount of redundancy</a:t>
            </a:r>
          </a:p>
          <a:p>
            <a:r>
              <a:rPr lang="en-US" sz="2000"/>
              <a:t>More complex algorithm to manage multiple copies</a:t>
            </a:r>
          </a:p>
          <a:p>
            <a:endParaRPr lang="en-US" sz="2000"/>
          </a:p>
        </p:txBody>
      </p:sp>
      <p:pic>
        <p:nvPicPr>
          <p:cNvPr id="64516" name="Picture 4"/>
          <p:cNvPicPr>
            <a:picLocks noChangeAspect="1" noChangeArrowheads="1"/>
          </p:cNvPicPr>
          <p:nvPr/>
        </p:nvPicPr>
        <p:blipFill>
          <a:blip r:embed="rId2" cstate="print"/>
          <a:srcRect/>
          <a:stretch>
            <a:fillRect/>
          </a:stretch>
        </p:blipFill>
        <p:spPr bwMode="auto">
          <a:xfrm>
            <a:off x="4640263" y="2746375"/>
            <a:ext cx="3843337" cy="253523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RAID 3 </a:t>
            </a:r>
          </a:p>
        </p:txBody>
      </p:sp>
      <p:sp>
        <p:nvSpPr>
          <p:cNvPr id="65539" name="Rectangle 3"/>
          <p:cNvSpPr>
            <a:spLocks noGrp="1" noChangeArrowheads="1"/>
          </p:cNvSpPr>
          <p:nvPr>
            <p:ph type="body" idx="1"/>
          </p:nvPr>
        </p:nvSpPr>
        <p:spPr>
          <a:xfrm>
            <a:off x="762000" y="1828800"/>
            <a:ext cx="3505200" cy="3810000"/>
          </a:xfrm>
        </p:spPr>
        <p:txBody>
          <a:bodyPr/>
          <a:lstStyle/>
          <a:p>
            <a:r>
              <a:rPr lang="en-US" sz="2000"/>
              <a:t>Data protection via ECC (Error Correction Control code)</a:t>
            </a:r>
          </a:p>
          <a:p>
            <a:r>
              <a:rPr lang="en-US" sz="2000"/>
              <a:t>Good redundancy</a:t>
            </a:r>
          </a:p>
          <a:p>
            <a:r>
              <a:rPr lang="en-US" sz="2000"/>
              <a:t>Performance not changed for reads but lower for writes since the ECC need to be calculated</a:t>
            </a:r>
          </a:p>
          <a:p>
            <a:r>
              <a:rPr lang="en-US" sz="2000"/>
              <a:t>Cost is only 1 extra disk for the entire logical array</a:t>
            </a:r>
          </a:p>
          <a:p>
            <a:endParaRPr lang="en-US" sz="2000"/>
          </a:p>
        </p:txBody>
      </p:sp>
      <p:pic>
        <p:nvPicPr>
          <p:cNvPr id="65540" name="Picture 4"/>
          <p:cNvPicPr>
            <a:picLocks noChangeAspect="1" noChangeArrowheads="1"/>
          </p:cNvPicPr>
          <p:nvPr/>
        </p:nvPicPr>
        <p:blipFill>
          <a:blip r:embed="rId2" cstate="print"/>
          <a:srcRect/>
          <a:stretch>
            <a:fillRect/>
          </a:stretch>
        </p:blipFill>
        <p:spPr bwMode="auto">
          <a:xfrm>
            <a:off x="4495800" y="1905000"/>
            <a:ext cx="4473575" cy="329247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RAID 5</a:t>
            </a:r>
          </a:p>
        </p:txBody>
      </p:sp>
      <p:sp>
        <p:nvSpPr>
          <p:cNvPr id="67587" name="Rectangle 3"/>
          <p:cNvSpPr>
            <a:spLocks noGrp="1" noChangeArrowheads="1"/>
          </p:cNvSpPr>
          <p:nvPr>
            <p:ph type="body" idx="1"/>
          </p:nvPr>
        </p:nvSpPr>
        <p:spPr>
          <a:xfrm>
            <a:off x="762000" y="1676400"/>
            <a:ext cx="4267200" cy="4800600"/>
          </a:xfrm>
        </p:spPr>
        <p:txBody>
          <a:bodyPr/>
          <a:lstStyle/>
          <a:p>
            <a:r>
              <a:rPr lang="en-US"/>
              <a:t>Data protection with ECC, but parity is spread on the array</a:t>
            </a:r>
          </a:p>
          <a:p>
            <a:r>
              <a:rPr lang="en-US"/>
              <a:t>Good redundancy</a:t>
            </a:r>
          </a:p>
          <a:p>
            <a:r>
              <a:rPr lang="en-US"/>
              <a:t>Same speed reads, slower writes</a:t>
            </a:r>
          </a:p>
          <a:p>
            <a:r>
              <a:rPr lang="en-US"/>
              <a:t>One disk per array of added cost</a:t>
            </a:r>
          </a:p>
        </p:txBody>
      </p:sp>
      <p:pic>
        <p:nvPicPr>
          <p:cNvPr id="67588" name="Picture 4"/>
          <p:cNvPicPr>
            <a:picLocks noChangeAspect="1" noChangeArrowheads="1"/>
          </p:cNvPicPr>
          <p:nvPr/>
        </p:nvPicPr>
        <p:blipFill>
          <a:blip r:embed="rId2" cstate="print"/>
          <a:srcRect/>
          <a:stretch>
            <a:fillRect/>
          </a:stretch>
        </p:blipFill>
        <p:spPr bwMode="auto">
          <a:xfrm>
            <a:off x="4953000" y="2667000"/>
            <a:ext cx="3862388" cy="2843213"/>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SSD FLUSH CARD</a:t>
            </a:r>
            <a:endParaRPr lang="tr-TR" dirty="0"/>
          </a:p>
        </p:txBody>
      </p:sp>
      <p:pic>
        <p:nvPicPr>
          <p:cNvPr id="4" name="Content Placeholder 3" descr="flush card.jpg"/>
          <p:cNvPicPr>
            <a:picLocks noGrp="1" noChangeAspect="1"/>
          </p:cNvPicPr>
          <p:nvPr>
            <p:ph idx="1"/>
          </p:nvPr>
        </p:nvPicPr>
        <p:blipFill>
          <a:blip r:embed="rId2" cstate="print"/>
          <a:stretch>
            <a:fillRect/>
          </a:stretch>
        </p:blipFill>
        <p:spPr>
          <a:xfrm>
            <a:off x="2252662" y="1771650"/>
            <a:ext cx="5095875" cy="40767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a:lstStyle/>
          <a:p>
            <a:r>
              <a:rPr lang="en-US"/>
              <a:t>Summary</a:t>
            </a:r>
          </a:p>
        </p:txBody>
      </p:sp>
      <p:sp>
        <p:nvSpPr>
          <p:cNvPr id="5218" name="Rectangle 98"/>
          <p:cNvSpPr>
            <a:spLocks noGrp="1" noChangeArrowheads="1"/>
          </p:cNvSpPr>
          <p:nvPr>
            <p:ph type="body" idx="1"/>
          </p:nvPr>
        </p:nvSpPr>
        <p:spPr>
          <a:xfrm>
            <a:off x="1371600" y="1676400"/>
            <a:ext cx="6858000" cy="3810000"/>
          </a:xfrm>
        </p:spPr>
        <p:txBody>
          <a:bodyPr/>
          <a:lstStyle/>
          <a:p>
            <a:r>
              <a:rPr lang="tr-TR" dirty="0" smtClean="0"/>
              <a:t>BEFORE SAN</a:t>
            </a:r>
          </a:p>
          <a:p>
            <a:r>
              <a:rPr lang="en-US" dirty="0" smtClean="0"/>
              <a:t>What is a SAN</a:t>
            </a:r>
            <a:endParaRPr lang="en-US" dirty="0"/>
          </a:p>
          <a:p>
            <a:r>
              <a:rPr lang="en-US" dirty="0"/>
              <a:t>Basic Building Blocks of a SAN</a:t>
            </a:r>
          </a:p>
          <a:p>
            <a:r>
              <a:rPr lang="en-US" dirty="0"/>
              <a:t>A zoom into the Storage Architectures</a:t>
            </a:r>
          </a:p>
          <a:p>
            <a:r>
              <a:rPr lang="en-US" dirty="0"/>
              <a:t>SAN elements and architecture </a:t>
            </a:r>
          </a:p>
          <a:p>
            <a:r>
              <a:rPr lang="en-US" dirty="0"/>
              <a:t>Basic Protocols and Mechanisms</a:t>
            </a:r>
          </a:p>
          <a:p>
            <a:r>
              <a:rPr lang="en-US" dirty="0"/>
              <a:t>Who is who: Standardization Bodies and Industry Organizations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noFill/>
          <a:ln/>
        </p:spPr>
        <p:txBody>
          <a:bodyPr/>
          <a:lstStyle/>
          <a:p>
            <a:r>
              <a:rPr lang="en-US"/>
              <a:t>Summary</a:t>
            </a:r>
          </a:p>
        </p:txBody>
      </p:sp>
      <p:sp>
        <p:nvSpPr>
          <p:cNvPr id="58371" name="Rectangle 3"/>
          <p:cNvSpPr>
            <a:spLocks noGrp="1" noChangeArrowheads="1"/>
          </p:cNvSpPr>
          <p:nvPr>
            <p:ph type="body" idx="1"/>
          </p:nvPr>
        </p:nvSpPr>
        <p:spPr>
          <a:xfrm>
            <a:off x="1371600" y="1676400"/>
            <a:ext cx="6858000" cy="3810000"/>
          </a:xfrm>
        </p:spPr>
        <p:txBody>
          <a:bodyPr/>
          <a:lstStyle/>
          <a:p>
            <a:r>
              <a:rPr lang="en-US">
                <a:solidFill>
                  <a:schemeClr val="bg2"/>
                </a:solidFill>
              </a:rPr>
              <a:t>What is a SAN</a:t>
            </a:r>
          </a:p>
          <a:p>
            <a:r>
              <a:rPr lang="en-US">
                <a:solidFill>
                  <a:schemeClr val="bg2"/>
                </a:solidFill>
              </a:rPr>
              <a:t>Basic Building Blocks of a SAN</a:t>
            </a:r>
          </a:p>
          <a:p>
            <a:r>
              <a:rPr lang="en-US"/>
              <a:t>A zoom into the Storage Architectures</a:t>
            </a:r>
          </a:p>
          <a:p>
            <a:r>
              <a:rPr lang="en-US">
                <a:solidFill>
                  <a:schemeClr val="bg2"/>
                </a:solidFill>
              </a:rPr>
              <a:t>SAN elements and architecture </a:t>
            </a:r>
          </a:p>
          <a:p>
            <a:r>
              <a:rPr lang="en-US">
                <a:solidFill>
                  <a:schemeClr val="bg2"/>
                </a:solidFill>
              </a:rPr>
              <a:t>Basic Protocols and Mechanisms</a:t>
            </a:r>
          </a:p>
          <a:p>
            <a:r>
              <a:rPr lang="en-US">
                <a:solidFill>
                  <a:schemeClr val="bg2"/>
                </a:solidFill>
              </a:rPr>
              <a:t>Who is who: Standardization Bodies and Industry Organizations</a:t>
            </a:r>
          </a:p>
          <a:p>
            <a:endParaRPr lang="en-US">
              <a:solidFill>
                <a:schemeClr val="bg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t>RAID array vs DAS vs NAS vs SAN (I)</a:t>
            </a:r>
          </a:p>
        </p:txBody>
      </p:sp>
      <p:sp>
        <p:nvSpPr>
          <p:cNvPr id="74755" name="Rectangle 3"/>
          <p:cNvSpPr>
            <a:spLocks noGrp="1" noChangeArrowheads="1"/>
          </p:cNvSpPr>
          <p:nvPr>
            <p:ph type="body" idx="1"/>
          </p:nvPr>
        </p:nvSpPr>
        <p:spPr/>
        <p:txBody>
          <a:bodyPr/>
          <a:lstStyle/>
          <a:p>
            <a:r>
              <a:rPr lang="en-US"/>
              <a:t>A RAID array is an enclosure containing a set of disks and a RAID controller providing in hardware the features of a RAID 0 – 5 and usually some caching engine</a:t>
            </a:r>
          </a:p>
          <a:p>
            <a:r>
              <a:rPr lang="en-US"/>
              <a:t>A DAS (Direct Attached Storage) is an architecture for which the storage is “privately” attached to the servers: cannot be shared, it is hard to scale, expensive and complex to manage. 80% of the market it is still DAS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RAID array vs DAS vs NAS vs SAN (II)</a:t>
            </a:r>
          </a:p>
        </p:txBody>
      </p:sp>
      <p:sp>
        <p:nvSpPr>
          <p:cNvPr id="75779" name="Rectangle 3"/>
          <p:cNvSpPr>
            <a:spLocks noGrp="1" noChangeArrowheads="1"/>
          </p:cNvSpPr>
          <p:nvPr>
            <p:ph type="body" idx="1"/>
          </p:nvPr>
        </p:nvSpPr>
        <p:spPr/>
        <p:txBody>
          <a:bodyPr/>
          <a:lstStyle/>
          <a:p>
            <a:r>
              <a:rPr lang="en-US"/>
              <a:t>NAS (Netwrok Attached Storage) is an architecture for which the storage is attached to the servers via a multi-purpose network, and it is accessed at a file level via protocols like CIFS or NFS</a:t>
            </a:r>
          </a:p>
          <a:p>
            <a:r>
              <a:rPr lang="en-US"/>
              <a:t>The network is usually an IP network</a:t>
            </a:r>
          </a:p>
          <a:p>
            <a:r>
              <a:rPr lang="en-US"/>
              <a:t>TCP can be tuned to optimize storage transport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t>DAS vs NAS architecture</a:t>
            </a:r>
          </a:p>
        </p:txBody>
      </p:sp>
      <p:grpSp>
        <p:nvGrpSpPr>
          <p:cNvPr id="76803" name="Group 3"/>
          <p:cNvGrpSpPr>
            <a:grpSpLocks/>
          </p:cNvGrpSpPr>
          <p:nvPr/>
        </p:nvGrpSpPr>
        <p:grpSpPr bwMode="auto">
          <a:xfrm>
            <a:off x="685800" y="1828800"/>
            <a:ext cx="4183063" cy="4437063"/>
            <a:chOff x="2961" y="1357"/>
            <a:chExt cx="2635" cy="2795"/>
          </a:xfrm>
        </p:grpSpPr>
        <p:sp>
          <p:nvSpPr>
            <p:cNvPr id="76804" name="Line 4"/>
            <p:cNvSpPr>
              <a:spLocks noChangeShapeType="1"/>
            </p:cNvSpPr>
            <p:nvPr/>
          </p:nvSpPr>
          <p:spPr bwMode="auto">
            <a:xfrm>
              <a:off x="4175" y="2735"/>
              <a:ext cx="1" cy="432"/>
            </a:xfrm>
            <a:prstGeom prst="line">
              <a:avLst/>
            </a:prstGeom>
            <a:noFill/>
            <a:ln w="38100">
              <a:solidFill>
                <a:srgbClr val="999999"/>
              </a:solidFill>
              <a:round/>
              <a:headEnd/>
              <a:tailEnd/>
            </a:ln>
            <a:effectLst/>
          </p:spPr>
          <p:txBody>
            <a:bodyPr lIns="82124" tIns="41061" rIns="82124" bIns="41061"/>
            <a:lstStyle/>
            <a:p>
              <a:endParaRPr lang="tr-TR"/>
            </a:p>
          </p:txBody>
        </p:sp>
        <p:sp>
          <p:nvSpPr>
            <p:cNvPr id="76805" name="Line 5"/>
            <p:cNvSpPr>
              <a:spLocks noChangeShapeType="1"/>
            </p:cNvSpPr>
            <p:nvPr/>
          </p:nvSpPr>
          <p:spPr bwMode="auto">
            <a:xfrm>
              <a:off x="5028" y="2835"/>
              <a:ext cx="236" cy="417"/>
            </a:xfrm>
            <a:prstGeom prst="line">
              <a:avLst/>
            </a:prstGeom>
            <a:noFill/>
            <a:ln w="38100">
              <a:solidFill>
                <a:srgbClr val="999999"/>
              </a:solidFill>
              <a:round/>
              <a:headEnd/>
              <a:tailEnd/>
            </a:ln>
            <a:effectLst/>
          </p:spPr>
          <p:txBody>
            <a:bodyPr lIns="82124" tIns="41061" rIns="82124" bIns="41061"/>
            <a:lstStyle/>
            <a:p>
              <a:endParaRPr lang="tr-TR"/>
            </a:p>
          </p:txBody>
        </p:sp>
        <p:pic>
          <p:nvPicPr>
            <p:cNvPr id="76806" name="Picture 6"/>
            <p:cNvPicPr>
              <a:picLocks noChangeAspect="1" noChangeArrowheads="1"/>
            </p:cNvPicPr>
            <p:nvPr/>
          </p:nvPicPr>
          <p:blipFill>
            <a:blip r:embed="rId3" cstate="print"/>
            <a:srcRect/>
            <a:stretch>
              <a:fillRect/>
            </a:stretch>
          </p:blipFill>
          <p:spPr bwMode="auto">
            <a:xfrm>
              <a:off x="4699" y="3104"/>
              <a:ext cx="373" cy="555"/>
            </a:xfrm>
            <a:prstGeom prst="rect">
              <a:avLst/>
            </a:prstGeom>
            <a:noFill/>
            <a:effectLst/>
          </p:spPr>
        </p:pic>
        <p:sp>
          <p:nvSpPr>
            <p:cNvPr id="76807" name="Text Box 7"/>
            <p:cNvSpPr txBox="1">
              <a:spLocks noChangeArrowheads="1"/>
            </p:cNvSpPr>
            <p:nvPr/>
          </p:nvSpPr>
          <p:spPr bwMode="auto">
            <a:xfrm>
              <a:off x="4546" y="2899"/>
              <a:ext cx="345" cy="184"/>
            </a:xfrm>
            <a:prstGeom prst="rect">
              <a:avLst/>
            </a:prstGeom>
            <a:noFill/>
            <a:ln w="9525">
              <a:noFill/>
              <a:miter lim="800000"/>
              <a:headEnd/>
              <a:tailEnd/>
            </a:ln>
            <a:effectLst/>
          </p:spPr>
          <p:txBody>
            <a:bodyPr lIns="81639" tIns="42452" rIns="81639" bIns="42452">
              <a:spAutoFit/>
            </a:bodyPr>
            <a:lstStyle/>
            <a:p>
              <a:pPr algn="r" defTabSz="828675" eaLnBrk="1" hangingPunct="1">
                <a:lnSpc>
                  <a:spcPct val="97000"/>
                </a:lnSpc>
                <a:spcBef>
                  <a:spcPts val="788"/>
                </a:spcBef>
                <a:buClr>
                  <a:srgbClr val="000000"/>
                </a:buClr>
                <a:buSzPct val="45000"/>
                <a:buFont typeface="StarSymbol" pitchFamily="2" charset="0"/>
                <a:buNone/>
              </a:pPr>
              <a:r>
                <a:rPr kumimoji="0" lang="en-GB" sz="1400" b="1">
                  <a:solidFill>
                    <a:srgbClr val="000000"/>
                  </a:solidFill>
                  <a:latin typeface="Arial" charset="0"/>
                </a:rPr>
                <a:t>FC</a:t>
              </a:r>
            </a:p>
          </p:txBody>
        </p:sp>
        <p:sp>
          <p:nvSpPr>
            <p:cNvPr id="76808" name="Line 8"/>
            <p:cNvSpPr>
              <a:spLocks noChangeShapeType="1"/>
            </p:cNvSpPr>
            <p:nvPr/>
          </p:nvSpPr>
          <p:spPr bwMode="auto">
            <a:xfrm>
              <a:off x="4866" y="2823"/>
              <a:ext cx="1" cy="392"/>
            </a:xfrm>
            <a:prstGeom prst="line">
              <a:avLst/>
            </a:prstGeom>
            <a:noFill/>
            <a:ln w="38160">
              <a:solidFill>
                <a:schemeClr val="accent1"/>
              </a:solidFill>
              <a:round/>
              <a:headEnd/>
              <a:tailEnd/>
            </a:ln>
            <a:effectLst/>
          </p:spPr>
          <p:txBody>
            <a:bodyPr/>
            <a:lstStyle/>
            <a:p>
              <a:endParaRPr lang="tr-TR"/>
            </a:p>
          </p:txBody>
        </p:sp>
        <p:sp>
          <p:nvSpPr>
            <p:cNvPr id="76809" name="Text Box 9"/>
            <p:cNvSpPr txBox="1">
              <a:spLocks noChangeArrowheads="1"/>
            </p:cNvSpPr>
            <p:nvPr/>
          </p:nvSpPr>
          <p:spPr bwMode="auto">
            <a:xfrm>
              <a:off x="4703" y="1409"/>
              <a:ext cx="542" cy="194"/>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913"/>
                </a:spcBef>
                <a:buClr>
                  <a:srgbClr val="000000"/>
                </a:buClr>
                <a:buSzPct val="45000"/>
                <a:buFont typeface="StarSymbol" pitchFamily="2" charset="0"/>
                <a:buNone/>
                <a:tabLst>
                  <a:tab pos="657225" algn="l"/>
                </a:tabLst>
              </a:pPr>
              <a:r>
                <a:rPr kumimoji="0" lang="en-GB" sz="1500" b="1">
                  <a:solidFill>
                    <a:srgbClr val="000000"/>
                  </a:solidFill>
                  <a:latin typeface="Arial" charset="0"/>
                </a:rPr>
                <a:t>Clients</a:t>
              </a:r>
            </a:p>
          </p:txBody>
        </p:sp>
        <p:sp>
          <p:nvSpPr>
            <p:cNvPr id="76810" name="Line 10"/>
            <p:cNvSpPr>
              <a:spLocks noChangeShapeType="1"/>
            </p:cNvSpPr>
            <p:nvPr/>
          </p:nvSpPr>
          <p:spPr bwMode="auto">
            <a:xfrm>
              <a:off x="3549" y="1575"/>
              <a:ext cx="370" cy="436"/>
            </a:xfrm>
            <a:prstGeom prst="line">
              <a:avLst/>
            </a:prstGeom>
            <a:noFill/>
            <a:ln w="38160">
              <a:solidFill>
                <a:schemeClr val="accent2"/>
              </a:solidFill>
              <a:round/>
              <a:headEnd/>
              <a:tailEnd/>
            </a:ln>
            <a:effectLst/>
          </p:spPr>
          <p:txBody>
            <a:bodyPr/>
            <a:lstStyle/>
            <a:p>
              <a:endParaRPr lang="tr-TR"/>
            </a:p>
          </p:txBody>
        </p:sp>
        <p:sp>
          <p:nvSpPr>
            <p:cNvPr id="76811" name="Line 11"/>
            <p:cNvSpPr>
              <a:spLocks noChangeShapeType="1"/>
            </p:cNvSpPr>
            <p:nvPr/>
          </p:nvSpPr>
          <p:spPr bwMode="auto">
            <a:xfrm>
              <a:off x="3981" y="1621"/>
              <a:ext cx="11" cy="516"/>
            </a:xfrm>
            <a:prstGeom prst="line">
              <a:avLst/>
            </a:prstGeom>
            <a:noFill/>
            <a:ln w="38160">
              <a:solidFill>
                <a:schemeClr val="accent2"/>
              </a:solidFill>
              <a:round/>
              <a:headEnd/>
              <a:tailEnd/>
            </a:ln>
            <a:effectLst/>
          </p:spPr>
          <p:txBody>
            <a:bodyPr/>
            <a:lstStyle/>
            <a:p>
              <a:endParaRPr lang="tr-TR"/>
            </a:p>
          </p:txBody>
        </p:sp>
        <p:sp>
          <p:nvSpPr>
            <p:cNvPr id="76812" name="Line 12"/>
            <p:cNvSpPr>
              <a:spLocks noChangeShapeType="1"/>
            </p:cNvSpPr>
            <p:nvPr/>
          </p:nvSpPr>
          <p:spPr bwMode="auto">
            <a:xfrm flipH="1">
              <a:off x="4042" y="1584"/>
              <a:ext cx="415" cy="427"/>
            </a:xfrm>
            <a:prstGeom prst="line">
              <a:avLst/>
            </a:prstGeom>
            <a:noFill/>
            <a:ln w="38160">
              <a:solidFill>
                <a:schemeClr val="accent2"/>
              </a:solidFill>
              <a:round/>
              <a:headEnd/>
              <a:tailEnd/>
            </a:ln>
            <a:effectLst/>
          </p:spPr>
          <p:txBody>
            <a:bodyPr/>
            <a:lstStyle/>
            <a:p>
              <a:endParaRPr lang="tr-TR"/>
            </a:p>
          </p:txBody>
        </p:sp>
        <p:sp>
          <p:nvSpPr>
            <p:cNvPr id="76813" name="Line 13"/>
            <p:cNvSpPr>
              <a:spLocks noChangeShapeType="1"/>
            </p:cNvSpPr>
            <p:nvPr/>
          </p:nvSpPr>
          <p:spPr bwMode="auto">
            <a:xfrm>
              <a:off x="3997" y="2021"/>
              <a:ext cx="498" cy="399"/>
            </a:xfrm>
            <a:prstGeom prst="line">
              <a:avLst/>
            </a:prstGeom>
            <a:noFill/>
            <a:ln w="38160">
              <a:solidFill>
                <a:schemeClr val="accent2"/>
              </a:solidFill>
              <a:round/>
              <a:headEnd/>
              <a:tailEnd/>
            </a:ln>
            <a:effectLst/>
          </p:spPr>
          <p:txBody>
            <a:bodyPr/>
            <a:lstStyle/>
            <a:p>
              <a:endParaRPr lang="tr-TR"/>
            </a:p>
          </p:txBody>
        </p:sp>
        <p:sp>
          <p:nvSpPr>
            <p:cNvPr id="76814" name="Line 14"/>
            <p:cNvSpPr>
              <a:spLocks noChangeShapeType="1"/>
            </p:cNvSpPr>
            <p:nvPr/>
          </p:nvSpPr>
          <p:spPr bwMode="auto">
            <a:xfrm flipH="1">
              <a:off x="3505" y="2028"/>
              <a:ext cx="475" cy="389"/>
            </a:xfrm>
            <a:prstGeom prst="line">
              <a:avLst/>
            </a:prstGeom>
            <a:noFill/>
            <a:ln w="38160">
              <a:solidFill>
                <a:schemeClr val="accent2"/>
              </a:solidFill>
              <a:round/>
              <a:headEnd/>
              <a:tailEnd/>
            </a:ln>
            <a:effectLst/>
          </p:spPr>
          <p:txBody>
            <a:bodyPr/>
            <a:lstStyle/>
            <a:p>
              <a:endParaRPr lang="tr-TR"/>
            </a:p>
          </p:txBody>
        </p:sp>
        <p:sp>
          <p:nvSpPr>
            <p:cNvPr id="76815" name="Line 15"/>
            <p:cNvSpPr>
              <a:spLocks noChangeShapeType="1"/>
            </p:cNvSpPr>
            <p:nvPr/>
          </p:nvSpPr>
          <p:spPr bwMode="auto">
            <a:xfrm>
              <a:off x="3991" y="2014"/>
              <a:ext cx="174" cy="397"/>
            </a:xfrm>
            <a:prstGeom prst="line">
              <a:avLst/>
            </a:prstGeom>
            <a:noFill/>
            <a:ln w="38160">
              <a:solidFill>
                <a:schemeClr val="accent2"/>
              </a:solidFill>
              <a:round/>
              <a:headEnd/>
              <a:tailEnd/>
            </a:ln>
            <a:effectLst/>
          </p:spPr>
          <p:txBody>
            <a:bodyPr/>
            <a:lstStyle/>
            <a:p>
              <a:endParaRPr lang="tr-TR"/>
            </a:p>
          </p:txBody>
        </p:sp>
        <p:sp>
          <p:nvSpPr>
            <p:cNvPr id="76816" name="Line 16"/>
            <p:cNvSpPr>
              <a:spLocks noChangeShapeType="1"/>
            </p:cNvSpPr>
            <p:nvPr/>
          </p:nvSpPr>
          <p:spPr bwMode="auto">
            <a:xfrm>
              <a:off x="3974" y="2016"/>
              <a:ext cx="859" cy="401"/>
            </a:xfrm>
            <a:prstGeom prst="line">
              <a:avLst/>
            </a:prstGeom>
            <a:noFill/>
            <a:ln w="38160">
              <a:solidFill>
                <a:schemeClr val="accent2"/>
              </a:solidFill>
              <a:round/>
              <a:headEnd/>
              <a:tailEnd/>
            </a:ln>
            <a:effectLst/>
          </p:spPr>
          <p:txBody>
            <a:bodyPr/>
            <a:lstStyle/>
            <a:p>
              <a:endParaRPr lang="tr-TR"/>
            </a:p>
          </p:txBody>
        </p:sp>
        <p:sp>
          <p:nvSpPr>
            <p:cNvPr id="76817" name="Line 17"/>
            <p:cNvSpPr>
              <a:spLocks noChangeShapeType="1"/>
            </p:cNvSpPr>
            <p:nvPr/>
          </p:nvSpPr>
          <p:spPr bwMode="auto">
            <a:xfrm flipH="1">
              <a:off x="3840" y="2015"/>
              <a:ext cx="157" cy="395"/>
            </a:xfrm>
            <a:prstGeom prst="line">
              <a:avLst/>
            </a:prstGeom>
            <a:noFill/>
            <a:ln w="38160">
              <a:solidFill>
                <a:schemeClr val="accent2"/>
              </a:solidFill>
              <a:round/>
              <a:headEnd/>
              <a:tailEnd/>
            </a:ln>
            <a:effectLst/>
          </p:spPr>
          <p:txBody>
            <a:bodyPr/>
            <a:lstStyle/>
            <a:p>
              <a:endParaRPr lang="tr-TR"/>
            </a:p>
          </p:txBody>
        </p:sp>
        <p:sp>
          <p:nvSpPr>
            <p:cNvPr id="76818" name="Line 18"/>
            <p:cNvSpPr>
              <a:spLocks noChangeShapeType="1"/>
            </p:cNvSpPr>
            <p:nvPr/>
          </p:nvSpPr>
          <p:spPr bwMode="auto">
            <a:xfrm flipH="1">
              <a:off x="3186" y="2019"/>
              <a:ext cx="794" cy="390"/>
            </a:xfrm>
            <a:prstGeom prst="line">
              <a:avLst/>
            </a:prstGeom>
            <a:noFill/>
            <a:ln w="38160">
              <a:solidFill>
                <a:schemeClr val="accent2"/>
              </a:solidFill>
              <a:round/>
              <a:headEnd/>
              <a:tailEnd/>
            </a:ln>
            <a:effectLst/>
          </p:spPr>
          <p:txBody>
            <a:bodyPr/>
            <a:lstStyle/>
            <a:p>
              <a:endParaRPr lang="tr-TR"/>
            </a:p>
          </p:txBody>
        </p:sp>
        <p:sp>
          <p:nvSpPr>
            <p:cNvPr id="76819" name="Text Box 19"/>
            <p:cNvSpPr txBox="1">
              <a:spLocks noChangeArrowheads="1"/>
            </p:cNvSpPr>
            <p:nvPr/>
          </p:nvSpPr>
          <p:spPr bwMode="auto">
            <a:xfrm>
              <a:off x="2961" y="3800"/>
              <a:ext cx="1576" cy="352"/>
            </a:xfrm>
            <a:prstGeom prst="rect">
              <a:avLst/>
            </a:prstGeom>
            <a:noFill/>
            <a:ln w="9525">
              <a:noFill/>
              <a:miter lim="800000"/>
              <a:headEnd/>
              <a:tailEnd/>
            </a:ln>
            <a:effectLst/>
          </p:spPr>
          <p:txBody>
            <a:bodyPr lIns="81639" tIns="42452" rIns="81639" bIns="42452">
              <a:spAutoFit/>
            </a:bodyPr>
            <a:lstStyle/>
            <a:p>
              <a:pPr algn="ctr" defTabSz="828675" eaLnBrk="1" hangingPunct="1">
                <a:lnSpc>
                  <a:spcPct val="97000"/>
                </a:lnSpc>
                <a:spcBef>
                  <a:spcPts val="1025"/>
                </a:spcBef>
                <a:buClr>
                  <a:srgbClr val="000000"/>
                </a:buClr>
                <a:buSzPct val="45000"/>
                <a:buFont typeface="StarSymbol" pitchFamily="2" charset="0"/>
                <a:buNone/>
                <a:tabLst>
                  <a:tab pos="657225" algn="l"/>
                  <a:tab pos="1312863" algn="l"/>
                  <a:tab pos="1970088" algn="l"/>
                </a:tabLst>
              </a:pPr>
              <a:r>
                <a:rPr kumimoji="0" lang="en-GB" sz="1600" b="1">
                  <a:solidFill>
                    <a:srgbClr val="B92B38"/>
                  </a:solidFill>
                  <a:latin typeface="Arial" charset="0"/>
                </a:rPr>
                <a:t>Direct Attached </a:t>
              </a:r>
              <a:br>
                <a:rPr kumimoji="0" lang="en-GB" sz="1600" b="1">
                  <a:solidFill>
                    <a:srgbClr val="B92B38"/>
                  </a:solidFill>
                  <a:latin typeface="Arial" charset="0"/>
                </a:rPr>
              </a:br>
              <a:r>
                <a:rPr kumimoji="0" lang="en-GB" sz="1600" b="1">
                  <a:solidFill>
                    <a:srgbClr val="B92B38"/>
                  </a:solidFill>
                  <a:latin typeface="Arial" charset="0"/>
                </a:rPr>
                <a:t>Storage</a:t>
              </a:r>
            </a:p>
          </p:txBody>
        </p:sp>
        <p:sp>
          <p:nvSpPr>
            <p:cNvPr id="76820" name="Text Box 20"/>
            <p:cNvSpPr txBox="1">
              <a:spLocks noChangeArrowheads="1"/>
            </p:cNvSpPr>
            <p:nvPr/>
          </p:nvSpPr>
          <p:spPr bwMode="auto">
            <a:xfrm>
              <a:off x="4671" y="1950"/>
              <a:ext cx="828" cy="321"/>
            </a:xfrm>
            <a:prstGeom prst="rect">
              <a:avLst/>
            </a:prstGeom>
            <a:noFill/>
            <a:ln w="9525">
              <a:noFill/>
              <a:miter lim="800000"/>
              <a:headEnd/>
              <a:tailEnd/>
            </a:ln>
          </p:spPr>
          <p:txBody>
            <a:bodyPr lIns="81639" tIns="42452" rIns="81639" bIns="42452">
              <a:spAutoFit/>
            </a:bodyPr>
            <a:lstStyle/>
            <a:p>
              <a:pPr marL="414338" indent="-414338" algn="ctr" defTabSz="828675" eaLnBrk="1" hangingPunct="1">
                <a:lnSpc>
                  <a:spcPct val="75000"/>
                </a:lnSpc>
                <a:spcBef>
                  <a:spcPts val="638"/>
                </a:spcBef>
                <a:buClr>
                  <a:srgbClr val="000000"/>
                </a:buClr>
                <a:buSzPct val="45000"/>
                <a:buFont typeface="StarSymbol" pitchFamily="2" charset="0"/>
                <a:buNone/>
                <a:tabLst>
                  <a:tab pos="657225" algn="l"/>
                  <a:tab pos="1312863" algn="l"/>
                </a:tabLst>
              </a:pPr>
              <a:r>
                <a:rPr kumimoji="0" lang="en-GB" sz="1500" b="1">
                  <a:solidFill>
                    <a:srgbClr val="000000"/>
                  </a:solidFill>
                  <a:latin typeface="Arial" charset="0"/>
                </a:rPr>
                <a:t>Application </a:t>
              </a:r>
            </a:p>
            <a:p>
              <a:pPr marL="414338" indent="-414338" algn="ctr" defTabSz="828675" eaLnBrk="1" hangingPunct="1">
                <a:lnSpc>
                  <a:spcPct val="75000"/>
                </a:lnSpc>
                <a:spcBef>
                  <a:spcPts val="638"/>
                </a:spcBef>
                <a:buClr>
                  <a:srgbClr val="000000"/>
                </a:buClr>
                <a:buSzPct val="45000"/>
                <a:buFont typeface="StarSymbol" pitchFamily="2" charset="0"/>
                <a:buNone/>
                <a:tabLst>
                  <a:tab pos="657225" algn="l"/>
                  <a:tab pos="1312863" algn="l"/>
                </a:tabLst>
              </a:pPr>
              <a:r>
                <a:rPr kumimoji="0" lang="en-GB" sz="1500" b="1">
                  <a:solidFill>
                    <a:srgbClr val="000000"/>
                  </a:solidFill>
                  <a:latin typeface="Arial" charset="0"/>
                </a:rPr>
                <a:t>Servers</a:t>
              </a:r>
            </a:p>
          </p:txBody>
        </p:sp>
        <p:pic>
          <p:nvPicPr>
            <p:cNvPr id="76821" name="Picture 21"/>
            <p:cNvPicPr>
              <a:picLocks noChangeAspect="1" noChangeArrowheads="1"/>
            </p:cNvPicPr>
            <p:nvPr/>
          </p:nvPicPr>
          <p:blipFill>
            <a:blip r:embed="rId4" cstate="print"/>
            <a:srcRect/>
            <a:stretch>
              <a:fillRect/>
            </a:stretch>
          </p:blipFill>
          <p:spPr bwMode="auto">
            <a:xfrm>
              <a:off x="3837" y="1357"/>
              <a:ext cx="299" cy="283"/>
            </a:xfrm>
            <a:prstGeom prst="rect">
              <a:avLst/>
            </a:prstGeom>
            <a:blipFill dpi="0" rotWithShape="0">
              <a:blip cstate="print"/>
              <a:srcRect/>
              <a:stretch>
                <a:fillRect/>
              </a:stretch>
            </a:blipFill>
            <a:ln w="9525">
              <a:noFill/>
              <a:miter lim="800000"/>
              <a:headEnd/>
              <a:tailEnd/>
            </a:ln>
          </p:spPr>
        </p:pic>
        <p:pic>
          <p:nvPicPr>
            <p:cNvPr id="76822" name="Picture 22"/>
            <p:cNvPicPr>
              <a:picLocks noChangeAspect="1" noChangeArrowheads="1"/>
            </p:cNvPicPr>
            <p:nvPr/>
          </p:nvPicPr>
          <p:blipFill>
            <a:blip r:embed="rId5" cstate="print"/>
            <a:srcRect/>
            <a:stretch>
              <a:fillRect/>
            </a:stretch>
          </p:blipFill>
          <p:spPr bwMode="auto">
            <a:xfrm>
              <a:off x="3022" y="2393"/>
              <a:ext cx="318" cy="494"/>
            </a:xfrm>
            <a:prstGeom prst="rect">
              <a:avLst/>
            </a:prstGeom>
            <a:noFill/>
          </p:spPr>
        </p:pic>
        <p:sp>
          <p:nvSpPr>
            <p:cNvPr id="76823" name="Text Box 23"/>
            <p:cNvSpPr txBox="1">
              <a:spLocks noChangeArrowheads="1"/>
            </p:cNvSpPr>
            <p:nvPr/>
          </p:nvSpPr>
          <p:spPr bwMode="auto">
            <a:xfrm>
              <a:off x="2967" y="2479"/>
              <a:ext cx="411"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Win2k</a:t>
              </a:r>
            </a:p>
          </p:txBody>
        </p:sp>
        <p:pic>
          <p:nvPicPr>
            <p:cNvPr id="76824" name="Picture 24"/>
            <p:cNvPicPr>
              <a:picLocks noChangeAspect="1" noChangeArrowheads="1"/>
            </p:cNvPicPr>
            <p:nvPr/>
          </p:nvPicPr>
          <p:blipFill>
            <a:blip r:embed="rId5" cstate="print"/>
            <a:srcRect/>
            <a:stretch>
              <a:fillRect/>
            </a:stretch>
          </p:blipFill>
          <p:spPr bwMode="auto">
            <a:xfrm>
              <a:off x="3371" y="2393"/>
              <a:ext cx="318" cy="494"/>
            </a:xfrm>
            <a:prstGeom prst="rect">
              <a:avLst/>
            </a:prstGeom>
            <a:noFill/>
          </p:spPr>
        </p:pic>
        <p:sp>
          <p:nvSpPr>
            <p:cNvPr id="76825" name="Text Box 25"/>
            <p:cNvSpPr txBox="1">
              <a:spLocks noChangeArrowheads="1"/>
            </p:cNvSpPr>
            <p:nvPr/>
          </p:nvSpPr>
          <p:spPr bwMode="auto">
            <a:xfrm>
              <a:off x="3285" y="2479"/>
              <a:ext cx="420"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Linux</a:t>
              </a:r>
            </a:p>
          </p:txBody>
        </p:sp>
        <p:pic>
          <p:nvPicPr>
            <p:cNvPr id="76826" name="Picture 26"/>
            <p:cNvPicPr>
              <a:picLocks noChangeAspect="1" noChangeArrowheads="1"/>
            </p:cNvPicPr>
            <p:nvPr/>
          </p:nvPicPr>
          <p:blipFill>
            <a:blip r:embed="rId5" cstate="print"/>
            <a:srcRect/>
            <a:stretch>
              <a:fillRect/>
            </a:stretch>
          </p:blipFill>
          <p:spPr bwMode="auto">
            <a:xfrm>
              <a:off x="3716" y="2393"/>
              <a:ext cx="318" cy="494"/>
            </a:xfrm>
            <a:prstGeom prst="rect">
              <a:avLst/>
            </a:prstGeom>
            <a:noFill/>
          </p:spPr>
        </p:pic>
        <p:sp>
          <p:nvSpPr>
            <p:cNvPr id="76827" name="Text Box 27"/>
            <p:cNvSpPr txBox="1">
              <a:spLocks noChangeArrowheads="1"/>
            </p:cNvSpPr>
            <p:nvPr/>
          </p:nvSpPr>
          <p:spPr bwMode="auto">
            <a:xfrm>
              <a:off x="3670" y="2479"/>
              <a:ext cx="370"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Unix</a:t>
              </a:r>
            </a:p>
          </p:txBody>
        </p:sp>
        <p:pic>
          <p:nvPicPr>
            <p:cNvPr id="76828" name="Picture 28"/>
            <p:cNvPicPr>
              <a:picLocks noChangeAspect="1" noChangeArrowheads="1"/>
            </p:cNvPicPr>
            <p:nvPr/>
          </p:nvPicPr>
          <p:blipFill>
            <a:blip r:embed="rId5" cstate="print"/>
            <a:srcRect/>
            <a:stretch>
              <a:fillRect/>
            </a:stretch>
          </p:blipFill>
          <p:spPr bwMode="auto">
            <a:xfrm>
              <a:off x="4749" y="2393"/>
              <a:ext cx="318" cy="494"/>
            </a:xfrm>
            <a:prstGeom prst="rect">
              <a:avLst/>
            </a:prstGeom>
            <a:noFill/>
          </p:spPr>
        </p:pic>
        <p:sp>
          <p:nvSpPr>
            <p:cNvPr id="76829" name="Text Box 29"/>
            <p:cNvSpPr txBox="1">
              <a:spLocks noChangeArrowheads="1"/>
            </p:cNvSpPr>
            <p:nvPr/>
          </p:nvSpPr>
          <p:spPr bwMode="auto">
            <a:xfrm>
              <a:off x="4705" y="2479"/>
              <a:ext cx="372"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Unix</a:t>
              </a:r>
            </a:p>
          </p:txBody>
        </p:sp>
        <p:grpSp>
          <p:nvGrpSpPr>
            <p:cNvPr id="76830" name="Group 30"/>
            <p:cNvGrpSpPr>
              <a:grpSpLocks/>
            </p:cNvGrpSpPr>
            <p:nvPr/>
          </p:nvGrpSpPr>
          <p:grpSpPr bwMode="auto">
            <a:xfrm>
              <a:off x="3076" y="2665"/>
              <a:ext cx="185" cy="130"/>
              <a:chOff x="3417" y="2785"/>
              <a:chExt cx="234" cy="140"/>
            </a:xfrm>
          </p:grpSpPr>
          <p:grpSp>
            <p:nvGrpSpPr>
              <p:cNvPr id="76831" name="Group 31"/>
              <p:cNvGrpSpPr>
                <a:grpSpLocks/>
              </p:cNvGrpSpPr>
              <p:nvPr/>
            </p:nvGrpSpPr>
            <p:grpSpPr bwMode="auto">
              <a:xfrm>
                <a:off x="3417" y="2829"/>
                <a:ext cx="234" cy="96"/>
                <a:chOff x="3417" y="2829"/>
                <a:chExt cx="234" cy="96"/>
              </a:xfrm>
            </p:grpSpPr>
            <p:sp>
              <p:nvSpPr>
                <p:cNvPr id="76832" name="Oval 32"/>
                <p:cNvSpPr>
                  <a:spLocks noChangeArrowheads="1"/>
                </p:cNvSpPr>
                <p:nvPr/>
              </p:nvSpPr>
              <p:spPr bwMode="auto">
                <a:xfrm>
                  <a:off x="3417" y="2854"/>
                  <a:ext cx="234"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33" name="AutoShape 33"/>
                <p:cNvSpPr>
                  <a:spLocks noChangeArrowheads="1"/>
                </p:cNvSpPr>
                <p:nvPr/>
              </p:nvSpPr>
              <p:spPr bwMode="auto">
                <a:xfrm>
                  <a:off x="3418" y="2866"/>
                  <a:ext cx="234"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6834" name="Oval 34"/>
                <p:cNvSpPr>
                  <a:spLocks noChangeArrowheads="1"/>
                </p:cNvSpPr>
                <p:nvPr/>
              </p:nvSpPr>
              <p:spPr bwMode="auto">
                <a:xfrm>
                  <a:off x="3417" y="2829"/>
                  <a:ext cx="234"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35" name="Line 35"/>
                <p:cNvSpPr>
                  <a:spLocks noChangeShapeType="1"/>
                </p:cNvSpPr>
                <p:nvPr/>
              </p:nvSpPr>
              <p:spPr bwMode="auto">
                <a:xfrm>
                  <a:off x="3417" y="2866"/>
                  <a:ext cx="1" cy="24"/>
                </a:xfrm>
                <a:prstGeom prst="line">
                  <a:avLst/>
                </a:prstGeom>
                <a:noFill/>
                <a:ln w="3240">
                  <a:solidFill>
                    <a:srgbClr val="333333"/>
                  </a:solidFill>
                  <a:round/>
                  <a:headEnd/>
                  <a:tailEnd/>
                </a:ln>
              </p:spPr>
              <p:txBody>
                <a:bodyPr/>
                <a:lstStyle/>
                <a:p>
                  <a:endParaRPr lang="tr-TR"/>
                </a:p>
              </p:txBody>
            </p:sp>
            <p:sp>
              <p:nvSpPr>
                <p:cNvPr id="76836" name="Oval 36"/>
                <p:cNvSpPr>
                  <a:spLocks noChangeArrowheads="1"/>
                </p:cNvSpPr>
                <p:nvPr/>
              </p:nvSpPr>
              <p:spPr bwMode="auto">
                <a:xfrm rot="10800000">
                  <a:off x="3512" y="2860"/>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6837" name="Line 37"/>
                <p:cNvSpPr>
                  <a:spLocks noChangeShapeType="1"/>
                </p:cNvSpPr>
                <p:nvPr/>
              </p:nvSpPr>
              <p:spPr bwMode="auto">
                <a:xfrm>
                  <a:off x="3652" y="2866"/>
                  <a:ext cx="1" cy="24"/>
                </a:xfrm>
                <a:prstGeom prst="line">
                  <a:avLst/>
                </a:prstGeom>
                <a:noFill/>
                <a:ln w="3240">
                  <a:solidFill>
                    <a:srgbClr val="333333"/>
                  </a:solidFill>
                  <a:round/>
                  <a:headEnd/>
                  <a:tailEnd/>
                </a:ln>
              </p:spPr>
              <p:txBody>
                <a:bodyPr/>
                <a:lstStyle/>
                <a:p>
                  <a:endParaRPr lang="tr-TR"/>
                </a:p>
              </p:txBody>
            </p:sp>
          </p:grpSp>
          <p:grpSp>
            <p:nvGrpSpPr>
              <p:cNvPr id="76838" name="Group 38"/>
              <p:cNvGrpSpPr>
                <a:grpSpLocks/>
              </p:cNvGrpSpPr>
              <p:nvPr/>
            </p:nvGrpSpPr>
            <p:grpSpPr bwMode="auto">
              <a:xfrm>
                <a:off x="3417" y="2785"/>
                <a:ext cx="234" cy="96"/>
                <a:chOff x="3417" y="2785"/>
                <a:chExt cx="234" cy="96"/>
              </a:xfrm>
            </p:grpSpPr>
            <p:sp>
              <p:nvSpPr>
                <p:cNvPr id="76839" name="Oval 39"/>
                <p:cNvSpPr>
                  <a:spLocks noChangeArrowheads="1"/>
                </p:cNvSpPr>
                <p:nvPr/>
              </p:nvSpPr>
              <p:spPr bwMode="auto">
                <a:xfrm>
                  <a:off x="3417" y="2809"/>
                  <a:ext cx="234"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40" name="AutoShape 40"/>
                <p:cNvSpPr>
                  <a:spLocks noChangeArrowheads="1"/>
                </p:cNvSpPr>
                <p:nvPr/>
              </p:nvSpPr>
              <p:spPr bwMode="auto">
                <a:xfrm>
                  <a:off x="3418" y="2822"/>
                  <a:ext cx="234"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6841" name="Oval 41"/>
                <p:cNvSpPr>
                  <a:spLocks noChangeArrowheads="1"/>
                </p:cNvSpPr>
                <p:nvPr/>
              </p:nvSpPr>
              <p:spPr bwMode="auto">
                <a:xfrm>
                  <a:off x="3417" y="2785"/>
                  <a:ext cx="234"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42" name="Line 42"/>
                <p:cNvSpPr>
                  <a:spLocks noChangeShapeType="1"/>
                </p:cNvSpPr>
                <p:nvPr/>
              </p:nvSpPr>
              <p:spPr bwMode="auto">
                <a:xfrm>
                  <a:off x="3417" y="2822"/>
                  <a:ext cx="1" cy="24"/>
                </a:xfrm>
                <a:prstGeom prst="line">
                  <a:avLst/>
                </a:prstGeom>
                <a:noFill/>
                <a:ln w="3240">
                  <a:solidFill>
                    <a:srgbClr val="333333"/>
                  </a:solidFill>
                  <a:round/>
                  <a:headEnd/>
                  <a:tailEnd/>
                </a:ln>
              </p:spPr>
              <p:txBody>
                <a:bodyPr/>
                <a:lstStyle/>
                <a:p>
                  <a:endParaRPr lang="tr-TR"/>
                </a:p>
              </p:txBody>
            </p:sp>
            <p:sp>
              <p:nvSpPr>
                <p:cNvPr id="76843" name="Oval 43"/>
                <p:cNvSpPr>
                  <a:spLocks noChangeArrowheads="1"/>
                </p:cNvSpPr>
                <p:nvPr/>
              </p:nvSpPr>
              <p:spPr bwMode="auto">
                <a:xfrm rot="10800000">
                  <a:off x="3512" y="2816"/>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6844" name="Line 44"/>
                <p:cNvSpPr>
                  <a:spLocks noChangeShapeType="1"/>
                </p:cNvSpPr>
                <p:nvPr/>
              </p:nvSpPr>
              <p:spPr bwMode="auto">
                <a:xfrm>
                  <a:off x="3652" y="2822"/>
                  <a:ext cx="1" cy="24"/>
                </a:xfrm>
                <a:prstGeom prst="line">
                  <a:avLst/>
                </a:prstGeom>
                <a:noFill/>
                <a:ln w="3240">
                  <a:solidFill>
                    <a:srgbClr val="333333"/>
                  </a:solidFill>
                  <a:round/>
                  <a:headEnd/>
                  <a:tailEnd/>
                </a:ln>
              </p:spPr>
              <p:txBody>
                <a:bodyPr/>
                <a:lstStyle/>
                <a:p>
                  <a:endParaRPr lang="tr-TR"/>
                </a:p>
              </p:txBody>
            </p:sp>
          </p:grpSp>
        </p:grpSp>
        <p:grpSp>
          <p:nvGrpSpPr>
            <p:cNvPr id="76845" name="Group 45"/>
            <p:cNvGrpSpPr>
              <a:grpSpLocks/>
            </p:cNvGrpSpPr>
            <p:nvPr/>
          </p:nvGrpSpPr>
          <p:grpSpPr bwMode="auto">
            <a:xfrm>
              <a:off x="3412" y="2665"/>
              <a:ext cx="185" cy="130"/>
              <a:chOff x="3801" y="2785"/>
              <a:chExt cx="235" cy="140"/>
            </a:xfrm>
          </p:grpSpPr>
          <p:grpSp>
            <p:nvGrpSpPr>
              <p:cNvPr id="76846" name="Group 46"/>
              <p:cNvGrpSpPr>
                <a:grpSpLocks/>
              </p:cNvGrpSpPr>
              <p:nvPr/>
            </p:nvGrpSpPr>
            <p:grpSpPr bwMode="auto">
              <a:xfrm>
                <a:off x="3801" y="2829"/>
                <a:ext cx="235" cy="96"/>
                <a:chOff x="3801" y="2829"/>
                <a:chExt cx="235" cy="96"/>
              </a:xfrm>
            </p:grpSpPr>
            <p:sp>
              <p:nvSpPr>
                <p:cNvPr id="76847" name="Oval 47"/>
                <p:cNvSpPr>
                  <a:spLocks noChangeArrowheads="1"/>
                </p:cNvSpPr>
                <p:nvPr/>
              </p:nvSpPr>
              <p:spPr bwMode="auto">
                <a:xfrm>
                  <a:off x="3801" y="2854"/>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48" name="AutoShape 48"/>
                <p:cNvSpPr>
                  <a:spLocks noChangeArrowheads="1"/>
                </p:cNvSpPr>
                <p:nvPr/>
              </p:nvSpPr>
              <p:spPr bwMode="auto">
                <a:xfrm>
                  <a:off x="3802" y="2866"/>
                  <a:ext cx="235"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6849" name="Oval 49"/>
                <p:cNvSpPr>
                  <a:spLocks noChangeArrowheads="1"/>
                </p:cNvSpPr>
                <p:nvPr/>
              </p:nvSpPr>
              <p:spPr bwMode="auto">
                <a:xfrm>
                  <a:off x="3801" y="2829"/>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50" name="Line 50"/>
                <p:cNvSpPr>
                  <a:spLocks noChangeShapeType="1"/>
                </p:cNvSpPr>
                <p:nvPr/>
              </p:nvSpPr>
              <p:spPr bwMode="auto">
                <a:xfrm>
                  <a:off x="3801" y="2866"/>
                  <a:ext cx="1" cy="24"/>
                </a:xfrm>
                <a:prstGeom prst="line">
                  <a:avLst/>
                </a:prstGeom>
                <a:noFill/>
                <a:ln w="3240">
                  <a:solidFill>
                    <a:srgbClr val="333333"/>
                  </a:solidFill>
                  <a:round/>
                  <a:headEnd/>
                  <a:tailEnd/>
                </a:ln>
              </p:spPr>
              <p:txBody>
                <a:bodyPr/>
                <a:lstStyle/>
                <a:p>
                  <a:endParaRPr lang="tr-TR"/>
                </a:p>
              </p:txBody>
            </p:sp>
            <p:sp>
              <p:nvSpPr>
                <p:cNvPr id="76851" name="Oval 51"/>
                <p:cNvSpPr>
                  <a:spLocks noChangeArrowheads="1"/>
                </p:cNvSpPr>
                <p:nvPr/>
              </p:nvSpPr>
              <p:spPr bwMode="auto">
                <a:xfrm rot="10800000">
                  <a:off x="3896" y="2860"/>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6852" name="Line 52"/>
                <p:cNvSpPr>
                  <a:spLocks noChangeShapeType="1"/>
                </p:cNvSpPr>
                <p:nvPr/>
              </p:nvSpPr>
              <p:spPr bwMode="auto">
                <a:xfrm>
                  <a:off x="4037" y="2866"/>
                  <a:ext cx="1" cy="24"/>
                </a:xfrm>
                <a:prstGeom prst="line">
                  <a:avLst/>
                </a:prstGeom>
                <a:noFill/>
                <a:ln w="3240">
                  <a:solidFill>
                    <a:srgbClr val="333333"/>
                  </a:solidFill>
                  <a:round/>
                  <a:headEnd/>
                  <a:tailEnd/>
                </a:ln>
              </p:spPr>
              <p:txBody>
                <a:bodyPr/>
                <a:lstStyle/>
                <a:p>
                  <a:endParaRPr lang="tr-TR"/>
                </a:p>
              </p:txBody>
            </p:sp>
          </p:grpSp>
          <p:grpSp>
            <p:nvGrpSpPr>
              <p:cNvPr id="76853" name="Group 53"/>
              <p:cNvGrpSpPr>
                <a:grpSpLocks/>
              </p:cNvGrpSpPr>
              <p:nvPr/>
            </p:nvGrpSpPr>
            <p:grpSpPr bwMode="auto">
              <a:xfrm>
                <a:off x="3801" y="2785"/>
                <a:ext cx="235" cy="96"/>
                <a:chOff x="3801" y="2785"/>
                <a:chExt cx="235" cy="96"/>
              </a:xfrm>
            </p:grpSpPr>
            <p:sp>
              <p:nvSpPr>
                <p:cNvPr id="76854" name="Oval 54"/>
                <p:cNvSpPr>
                  <a:spLocks noChangeArrowheads="1"/>
                </p:cNvSpPr>
                <p:nvPr/>
              </p:nvSpPr>
              <p:spPr bwMode="auto">
                <a:xfrm>
                  <a:off x="3801" y="2809"/>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55" name="AutoShape 55"/>
                <p:cNvSpPr>
                  <a:spLocks noChangeArrowheads="1"/>
                </p:cNvSpPr>
                <p:nvPr/>
              </p:nvSpPr>
              <p:spPr bwMode="auto">
                <a:xfrm>
                  <a:off x="3802" y="2822"/>
                  <a:ext cx="235"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6856" name="Oval 56"/>
                <p:cNvSpPr>
                  <a:spLocks noChangeArrowheads="1"/>
                </p:cNvSpPr>
                <p:nvPr/>
              </p:nvSpPr>
              <p:spPr bwMode="auto">
                <a:xfrm>
                  <a:off x="3801" y="2785"/>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57" name="Line 57"/>
                <p:cNvSpPr>
                  <a:spLocks noChangeShapeType="1"/>
                </p:cNvSpPr>
                <p:nvPr/>
              </p:nvSpPr>
              <p:spPr bwMode="auto">
                <a:xfrm>
                  <a:off x="3801" y="2822"/>
                  <a:ext cx="1" cy="24"/>
                </a:xfrm>
                <a:prstGeom prst="line">
                  <a:avLst/>
                </a:prstGeom>
                <a:noFill/>
                <a:ln w="3240">
                  <a:solidFill>
                    <a:srgbClr val="333333"/>
                  </a:solidFill>
                  <a:round/>
                  <a:headEnd/>
                  <a:tailEnd/>
                </a:ln>
              </p:spPr>
              <p:txBody>
                <a:bodyPr/>
                <a:lstStyle/>
                <a:p>
                  <a:endParaRPr lang="tr-TR"/>
                </a:p>
              </p:txBody>
            </p:sp>
            <p:sp>
              <p:nvSpPr>
                <p:cNvPr id="76858" name="Oval 58"/>
                <p:cNvSpPr>
                  <a:spLocks noChangeArrowheads="1"/>
                </p:cNvSpPr>
                <p:nvPr/>
              </p:nvSpPr>
              <p:spPr bwMode="auto">
                <a:xfrm rot="10800000">
                  <a:off x="3896" y="2816"/>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6859" name="Line 59"/>
                <p:cNvSpPr>
                  <a:spLocks noChangeShapeType="1"/>
                </p:cNvSpPr>
                <p:nvPr/>
              </p:nvSpPr>
              <p:spPr bwMode="auto">
                <a:xfrm>
                  <a:off x="4037" y="2822"/>
                  <a:ext cx="1" cy="24"/>
                </a:xfrm>
                <a:prstGeom prst="line">
                  <a:avLst/>
                </a:prstGeom>
                <a:noFill/>
                <a:ln w="3240">
                  <a:solidFill>
                    <a:srgbClr val="333333"/>
                  </a:solidFill>
                  <a:round/>
                  <a:headEnd/>
                  <a:tailEnd/>
                </a:ln>
              </p:spPr>
              <p:txBody>
                <a:bodyPr/>
                <a:lstStyle/>
                <a:p>
                  <a:endParaRPr lang="tr-TR"/>
                </a:p>
              </p:txBody>
            </p:sp>
          </p:grpSp>
        </p:grpSp>
        <p:grpSp>
          <p:nvGrpSpPr>
            <p:cNvPr id="76860" name="Group 60"/>
            <p:cNvGrpSpPr>
              <a:grpSpLocks/>
            </p:cNvGrpSpPr>
            <p:nvPr/>
          </p:nvGrpSpPr>
          <p:grpSpPr bwMode="auto">
            <a:xfrm>
              <a:off x="3747" y="2665"/>
              <a:ext cx="185" cy="130"/>
              <a:chOff x="4185" y="2785"/>
              <a:chExt cx="235" cy="140"/>
            </a:xfrm>
          </p:grpSpPr>
          <p:grpSp>
            <p:nvGrpSpPr>
              <p:cNvPr id="76861" name="Group 61"/>
              <p:cNvGrpSpPr>
                <a:grpSpLocks/>
              </p:cNvGrpSpPr>
              <p:nvPr/>
            </p:nvGrpSpPr>
            <p:grpSpPr bwMode="auto">
              <a:xfrm>
                <a:off x="4185" y="2829"/>
                <a:ext cx="235" cy="96"/>
                <a:chOff x="4185" y="2829"/>
                <a:chExt cx="235" cy="96"/>
              </a:xfrm>
            </p:grpSpPr>
            <p:sp>
              <p:nvSpPr>
                <p:cNvPr id="76862" name="Oval 62"/>
                <p:cNvSpPr>
                  <a:spLocks noChangeArrowheads="1"/>
                </p:cNvSpPr>
                <p:nvPr/>
              </p:nvSpPr>
              <p:spPr bwMode="auto">
                <a:xfrm>
                  <a:off x="4185" y="2854"/>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63" name="AutoShape 63"/>
                <p:cNvSpPr>
                  <a:spLocks noChangeArrowheads="1"/>
                </p:cNvSpPr>
                <p:nvPr/>
              </p:nvSpPr>
              <p:spPr bwMode="auto">
                <a:xfrm>
                  <a:off x="4186" y="2866"/>
                  <a:ext cx="235"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6864" name="Oval 64"/>
                <p:cNvSpPr>
                  <a:spLocks noChangeArrowheads="1"/>
                </p:cNvSpPr>
                <p:nvPr/>
              </p:nvSpPr>
              <p:spPr bwMode="auto">
                <a:xfrm>
                  <a:off x="4185" y="2829"/>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65" name="Line 65"/>
                <p:cNvSpPr>
                  <a:spLocks noChangeShapeType="1"/>
                </p:cNvSpPr>
                <p:nvPr/>
              </p:nvSpPr>
              <p:spPr bwMode="auto">
                <a:xfrm>
                  <a:off x="4185" y="2866"/>
                  <a:ext cx="1" cy="24"/>
                </a:xfrm>
                <a:prstGeom prst="line">
                  <a:avLst/>
                </a:prstGeom>
                <a:noFill/>
                <a:ln w="3240">
                  <a:solidFill>
                    <a:srgbClr val="333333"/>
                  </a:solidFill>
                  <a:round/>
                  <a:headEnd/>
                  <a:tailEnd/>
                </a:ln>
              </p:spPr>
              <p:txBody>
                <a:bodyPr/>
                <a:lstStyle/>
                <a:p>
                  <a:endParaRPr lang="tr-TR"/>
                </a:p>
              </p:txBody>
            </p:sp>
            <p:sp>
              <p:nvSpPr>
                <p:cNvPr id="76866" name="Oval 66"/>
                <p:cNvSpPr>
                  <a:spLocks noChangeArrowheads="1"/>
                </p:cNvSpPr>
                <p:nvPr/>
              </p:nvSpPr>
              <p:spPr bwMode="auto">
                <a:xfrm rot="10800000">
                  <a:off x="4280" y="2860"/>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6867" name="Line 67"/>
                <p:cNvSpPr>
                  <a:spLocks noChangeShapeType="1"/>
                </p:cNvSpPr>
                <p:nvPr/>
              </p:nvSpPr>
              <p:spPr bwMode="auto">
                <a:xfrm>
                  <a:off x="4421" y="2866"/>
                  <a:ext cx="1" cy="24"/>
                </a:xfrm>
                <a:prstGeom prst="line">
                  <a:avLst/>
                </a:prstGeom>
                <a:noFill/>
                <a:ln w="3240">
                  <a:solidFill>
                    <a:srgbClr val="333333"/>
                  </a:solidFill>
                  <a:round/>
                  <a:headEnd/>
                  <a:tailEnd/>
                </a:ln>
              </p:spPr>
              <p:txBody>
                <a:bodyPr/>
                <a:lstStyle/>
                <a:p>
                  <a:endParaRPr lang="tr-TR"/>
                </a:p>
              </p:txBody>
            </p:sp>
          </p:grpSp>
          <p:grpSp>
            <p:nvGrpSpPr>
              <p:cNvPr id="76868" name="Group 68"/>
              <p:cNvGrpSpPr>
                <a:grpSpLocks/>
              </p:cNvGrpSpPr>
              <p:nvPr/>
            </p:nvGrpSpPr>
            <p:grpSpPr bwMode="auto">
              <a:xfrm>
                <a:off x="4185" y="2785"/>
                <a:ext cx="235" cy="96"/>
                <a:chOff x="4185" y="2785"/>
                <a:chExt cx="235" cy="96"/>
              </a:xfrm>
            </p:grpSpPr>
            <p:sp>
              <p:nvSpPr>
                <p:cNvPr id="76869" name="Oval 69"/>
                <p:cNvSpPr>
                  <a:spLocks noChangeArrowheads="1"/>
                </p:cNvSpPr>
                <p:nvPr/>
              </p:nvSpPr>
              <p:spPr bwMode="auto">
                <a:xfrm>
                  <a:off x="4185" y="2809"/>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70" name="AutoShape 70"/>
                <p:cNvSpPr>
                  <a:spLocks noChangeArrowheads="1"/>
                </p:cNvSpPr>
                <p:nvPr/>
              </p:nvSpPr>
              <p:spPr bwMode="auto">
                <a:xfrm>
                  <a:off x="4186" y="2822"/>
                  <a:ext cx="235"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6871" name="Oval 71"/>
                <p:cNvSpPr>
                  <a:spLocks noChangeArrowheads="1"/>
                </p:cNvSpPr>
                <p:nvPr/>
              </p:nvSpPr>
              <p:spPr bwMode="auto">
                <a:xfrm>
                  <a:off x="4185" y="2785"/>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72" name="Line 72"/>
                <p:cNvSpPr>
                  <a:spLocks noChangeShapeType="1"/>
                </p:cNvSpPr>
                <p:nvPr/>
              </p:nvSpPr>
              <p:spPr bwMode="auto">
                <a:xfrm>
                  <a:off x="4185" y="2822"/>
                  <a:ext cx="1" cy="24"/>
                </a:xfrm>
                <a:prstGeom prst="line">
                  <a:avLst/>
                </a:prstGeom>
                <a:noFill/>
                <a:ln w="3240">
                  <a:solidFill>
                    <a:srgbClr val="333333"/>
                  </a:solidFill>
                  <a:round/>
                  <a:headEnd/>
                  <a:tailEnd/>
                </a:ln>
              </p:spPr>
              <p:txBody>
                <a:bodyPr/>
                <a:lstStyle/>
                <a:p>
                  <a:endParaRPr lang="tr-TR"/>
                </a:p>
              </p:txBody>
            </p:sp>
            <p:sp>
              <p:nvSpPr>
                <p:cNvPr id="76873" name="Oval 73"/>
                <p:cNvSpPr>
                  <a:spLocks noChangeArrowheads="1"/>
                </p:cNvSpPr>
                <p:nvPr/>
              </p:nvSpPr>
              <p:spPr bwMode="auto">
                <a:xfrm rot="10800000">
                  <a:off x="4280" y="2816"/>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6874" name="Line 74"/>
                <p:cNvSpPr>
                  <a:spLocks noChangeShapeType="1"/>
                </p:cNvSpPr>
                <p:nvPr/>
              </p:nvSpPr>
              <p:spPr bwMode="auto">
                <a:xfrm>
                  <a:off x="4421" y="2822"/>
                  <a:ext cx="1" cy="24"/>
                </a:xfrm>
                <a:prstGeom prst="line">
                  <a:avLst/>
                </a:prstGeom>
                <a:noFill/>
                <a:ln w="3240">
                  <a:solidFill>
                    <a:srgbClr val="333333"/>
                  </a:solidFill>
                  <a:round/>
                  <a:headEnd/>
                  <a:tailEnd/>
                </a:ln>
              </p:spPr>
              <p:txBody>
                <a:bodyPr/>
                <a:lstStyle/>
                <a:p>
                  <a:endParaRPr lang="tr-TR"/>
                </a:p>
              </p:txBody>
            </p:sp>
          </p:grpSp>
        </p:grpSp>
        <p:graphicFrame>
          <p:nvGraphicFramePr>
            <p:cNvPr id="76875" name="Object 75"/>
            <p:cNvGraphicFramePr>
              <a:graphicFrameLocks noChangeAspect="1"/>
            </p:cNvGraphicFramePr>
            <p:nvPr/>
          </p:nvGraphicFramePr>
          <p:xfrm>
            <a:off x="5166" y="3192"/>
            <a:ext cx="208" cy="330"/>
          </p:xfrm>
          <a:graphic>
            <a:graphicData uri="http://schemas.openxmlformats.org/presentationml/2006/ole">
              <p:oleObj spid="_x0000_s76875" r:id="rId6" imgW="1275853" imgH="1552792" progId="PBrush">
                <p:embed/>
              </p:oleObj>
            </a:graphicData>
          </a:graphic>
        </p:graphicFrame>
        <p:sp>
          <p:nvSpPr>
            <p:cNvPr id="76876" name="Text Box 76"/>
            <p:cNvSpPr txBox="1">
              <a:spLocks noChangeArrowheads="1"/>
            </p:cNvSpPr>
            <p:nvPr/>
          </p:nvSpPr>
          <p:spPr bwMode="auto">
            <a:xfrm>
              <a:off x="4974" y="3549"/>
              <a:ext cx="622" cy="194"/>
            </a:xfrm>
            <a:prstGeom prst="rect">
              <a:avLst/>
            </a:prstGeom>
            <a:noFill/>
            <a:ln w="9525">
              <a:noFill/>
              <a:miter lim="800000"/>
              <a:headEnd/>
              <a:tailEnd/>
            </a:ln>
            <a:effectLst/>
          </p:spPr>
          <p:txBody>
            <a:bodyPr lIns="81639" tIns="42452" rIns="81639" bIns="42452">
              <a:spAutoFit/>
            </a:bodyPr>
            <a:lstStyle/>
            <a:p>
              <a:pPr algn="ctr" defTabSz="828675" eaLnBrk="1" hangingPunct="1">
                <a:lnSpc>
                  <a:spcPct val="97000"/>
                </a:lnSpc>
                <a:spcBef>
                  <a:spcPts val="913"/>
                </a:spcBef>
                <a:buClr>
                  <a:srgbClr val="000000"/>
                </a:buClr>
                <a:buSzPct val="45000"/>
                <a:buFont typeface="StarSymbol" pitchFamily="2" charset="0"/>
                <a:buNone/>
                <a:tabLst>
                  <a:tab pos="657225" algn="l"/>
                </a:tabLst>
              </a:pPr>
              <a:r>
                <a:rPr kumimoji="0" lang="en-GB" sz="1500" b="1">
                  <a:solidFill>
                    <a:schemeClr val="accent1"/>
                  </a:solidFill>
                  <a:latin typeface="Arial" charset="0"/>
                </a:rPr>
                <a:t>Tape</a:t>
              </a:r>
            </a:p>
          </p:txBody>
        </p:sp>
        <p:pic>
          <p:nvPicPr>
            <p:cNvPr id="76877" name="Picture 77"/>
            <p:cNvPicPr>
              <a:picLocks noChangeAspect="1" noChangeArrowheads="1"/>
            </p:cNvPicPr>
            <p:nvPr/>
          </p:nvPicPr>
          <p:blipFill>
            <a:blip r:embed="rId3" cstate="print"/>
            <a:srcRect/>
            <a:stretch>
              <a:fillRect/>
            </a:stretch>
          </p:blipFill>
          <p:spPr bwMode="auto">
            <a:xfrm>
              <a:off x="4313" y="3104"/>
              <a:ext cx="374" cy="555"/>
            </a:xfrm>
            <a:prstGeom prst="rect">
              <a:avLst/>
            </a:prstGeom>
            <a:noFill/>
            <a:effectLst/>
          </p:spPr>
        </p:pic>
        <p:sp>
          <p:nvSpPr>
            <p:cNvPr id="76878" name="Line 78"/>
            <p:cNvSpPr>
              <a:spLocks noChangeShapeType="1"/>
            </p:cNvSpPr>
            <p:nvPr/>
          </p:nvSpPr>
          <p:spPr bwMode="auto">
            <a:xfrm>
              <a:off x="4519" y="2823"/>
              <a:ext cx="1" cy="392"/>
            </a:xfrm>
            <a:prstGeom prst="line">
              <a:avLst/>
            </a:prstGeom>
            <a:noFill/>
            <a:ln w="38160">
              <a:solidFill>
                <a:schemeClr val="accent1"/>
              </a:solidFill>
              <a:round/>
              <a:headEnd/>
              <a:tailEnd/>
            </a:ln>
            <a:effectLst/>
          </p:spPr>
          <p:txBody>
            <a:bodyPr/>
            <a:lstStyle/>
            <a:p>
              <a:endParaRPr lang="tr-TR"/>
            </a:p>
          </p:txBody>
        </p:sp>
        <p:sp>
          <p:nvSpPr>
            <p:cNvPr id="76879" name="Text Box 79"/>
            <p:cNvSpPr txBox="1">
              <a:spLocks noChangeArrowheads="1"/>
            </p:cNvSpPr>
            <p:nvPr/>
          </p:nvSpPr>
          <p:spPr bwMode="auto">
            <a:xfrm>
              <a:off x="4124" y="2899"/>
              <a:ext cx="371" cy="184"/>
            </a:xfrm>
            <a:prstGeom prst="rect">
              <a:avLst/>
            </a:prstGeom>
            <a:noFill/>
            <a:ln w="9525">
              <a:noFill/>
              <a:miter lim="800000"/>
              <a:headEnd/>
              <a:tailEnd/>
            </a:ln>
            <a:effectLst/>
          </p:spPr>
          <p:txBody>
            <a:bodyPr lIns="81639" tIns="42452" rIns="81639" bIns="42452">
              <a:spAutoFit/>
            </a:bodyPr>
            <a:lstStyle/>
            <a:p>
              <a:pPr algn="r" defTabSz="828675" eaLnBrk="1" hangingPunct="1">
                <a:lnSpc>
                  <a:spcPct val="97000"/>
                </a:lnSpc>
                <a:spcBef>
                  <a:spcPts val="788"/>
                </a:spcBef>
                <a:buClr>
                  <a:srgbClr val="000000"/>
                </a:buClr>
                <a:buSzPct val="45000"/>
                <a:buFont typeface="StarSymbol" pitchFamily="2" charset="0"/>
                <a:buNone/>
              </a:pPr>
              <a:r>
                <a:rPr kumimoji="0" lang="en-GB" sz="1400" b="1">
                  <a:solidFill>
                    <a:srgbClr val="000000"/>
                  </a:solidFill>
                  <a:latin typeface="Arial" charset="0"/>
                </a:rPr>
                <a:t>FC</a:t>
              </a:r>
            </a:p>
          </p:txBody>
        </p:sp>
        <p:sp>
          <p:nvSpPr>
            <p:cNvPr id="76880" name="Line 80"/>
            <p:cNvSpPr>
              <a:spLocks noChangeShapeType="1"/>
            </p:cNvSpPr>
            <p:nvPr/>
          </p:nvSpPr>
          <p:spPr bwMode="auto">
            <a:xfrm flipV="1">
              <a:off x="4033" y="3660"/>
              <a:ext cx="95" cy="153"/>
            </a:xfrm>
            <a:prstGeom prst="line">
              <a:avLst/>
            </a:prstGeom>
            <a:noFill/>
            <a:ln w="19050">
              <a:solidFill>
                <a:schemeClr val="accent2"/>
              </a:solidFill>
              <a:round/>
              <a:headEnd/>
              <a:tailEnd type="triangle" w="med" len="med"/>
            </a:ln>
            <a:effectLst/>
          </p:spPr>
          <p:txBody>
            <a:bodyPr/>
            <a:lstStyle/>
            <a:p>
              <a:endParaRPr lang="tr-TR"/>
            </a:p>
          </p:txBody>
        </p:sp>
        <p:pic>
          <p:nvPicPr>
            <p:cNvPr id="76881" name="Picture 81"/>
            <p:cNvPicPr>
              <a:picLocks noChangeAspect="1" noChangeArrowheads="1"/>
            </p:cNvPicPr>
            <p:nvPr/>
          </p:nvPicPr>
          <p:blipFill>
            <a:blip r:embed="rId5" cstate="print"/>
            <a:srcRect/>
            <a:stretch>
              <a:fillRect/>
            </a:stretch>
          </p:blipFill>
          <p:spPr bwMode="auto">
            <a:xfrm>
              <a:off x="4406" y="2393"/>
              <a:ext cx="318" cy="494"/>
            </a:xfrm>
            <a:prstGeom prst="rect">
              <a:avLst/>
            </a:prstGeom>
            <a:noFill/>
          </p:spPr>
        </p:pic>
        <p:sp>
          <p:nvSpPr>
            <p:cNvPr id="76882" name="Text Box 82"/>
            <p:cNvSpPr txBox="1">
              <a:spLocks noChangeArrowheads="1"/>
            </p:cNvSpPr>
            <p:nvPr/>
          </p:nvSpPr>
          <p:spPr bwMode="auto">
            <a:xfrm>
              <a:off x="4350" y="2479"/>
              <a:ext cx="397"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Linux</a:t>
              </a:r>
            </a:p>
          </p:txBody>
        </p:sp>
        <p:pic>
          <p:nvPicPr>
            <p:cNvPr id="76883" name="Picture 83"/>
            <p:cNvPicPr>
              <a:picLocks noChangeAspect="1" noChangeArrowheads="1"/>
            </p:cNvPicPr>
            <p:nvPr/>
          </p:nvPicPr>
          <p:blipFill>
            <a:blip r:embed="rId5" cstate="print"/>
            <a:srcRect/>
            <a:stretch>
              <a:fillRect/>
            </a:stretch>
          </p:blipFill>
          <p:spPr bwMode="auto">
            <a:xfrm>
              <a:off x="4051" y="2393"/>
              <a:ext cx="317" cy="494"/>
            </a:xfrm>
            <a:prstGeom prst="rect">
              <a:avLst/>
            </a:prstGeom>
            <a:noFill/>
          </p:spPr>
        </p:pic>
        <p:sp>
          <p:nvSpPr>
            <p:cNvPr id="76884" name="Text Box 84"/>
            <p:cNvSpPr txBox="1">
              <a:spLocks noChangeArrowheads="1"/>
            </p:cNvSpPr>
            <p:nvPr/>
          </p:nvSpPr>
          <p:spPr bwMode="auto">
            <a:xfrm>
              <a:off x="3990" y="2473"/>
              <a:ext cx="427"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Win2k</a:t>
              </a:r>
            </a:p>
          </p:txBody>
        </p:sp>
        <p:sp>
          <p:nvSpPr>
            <p:cNvPr id="76885" name="Text Box 85"/>
            <p:cNvSpPr txBox="1">
              <a:spLocks noChangeArrowheads="1"/>
            </p:cNvSpPr>
            <p:nvPr/>
          </p:nvSpPr>
          <p:spPr bwMode="auto">
            <a:xfrm>
              <a:off x="3742" y="2899"/>
              <a:ext cx="417" cy="184"/>
            </a:xfrm>
            <a:prstGeom prst="rect">
              <a:avLst/>
            </a:prstGeom>
            <a:noFill/>
            <a:ln w="9525">
              <a:noFill/>
              <a:miter lim="800000"/>
              <a:headEnd/>
              <a:tailEnd/>
            </a:ln>
            <a:effectLst/>
          </p:spPr>
          <p:txBody>
            <a:bodyPr lIns="81639" tIns="42452" rIns="81639" bIns="42452">
              <a:spAutoFit/>
            </a:bodyPr>
            <a:lstStyle/>
            <a:p>
              <a:pPr algn="r" defTabSz="828675" eaLnBrk="1" hangingPunct="1">
                <a:lnSpc>
                  <a:spcPct val="97000"/>
                </a:lnSpc>
                <a:spcBef>
                  <a:spcPts val="788"/>
                </a:spcBef>
                <a:buClr>
                  <a:srgbClr val="000000"/>
                </a:buClr>
                <a:buSzPct val="45000"/>
                <a:buFont typeface="StarSymbol" pitchFamily="2" charset="0"/>
                <a:buNone/>
              </a:pPr>
              <a:r>
                <a:rPr kumimoji="0" lang="en-GB" sz="1400" b="1">
                  <a:solidFill>
                    <a:srgbClr val="000000"/>
                  </a:solidFill>
                  <a:latin typeface="Arial" charset="0"/>
                </a:rPr>
                <a:t>SCSI</a:t>
              </a:r>
            </a:p>
          </p:txBody>
        </p:sp>
        <p:grpSp>
          <p:nvGrpSpPr>
            <p:cNvPr id="76886" name="Group 86"/>
            <p:cNvGrpSpPr>
              <a:grpSpLocks/>
            </p:cNvGrpSpPr>
            <p:nvPr/>
          </p:nvGrpSpPr>
          <p:grpSpPr bwMode="auto">
            <a:xfrm>
              <a:off x="4794" y="2665"/>
              <a:ext cx="185" cy="130"/>
              <a:chOff x="5385" y="2773"/>
              <a:chExt cx="235" cy="140"/>
            </a:xfrm>
          </p:grpSpPr>
          <p:grpSp>
            <p:nvGrpSpPr>
              <p:cNvPr id="76887" name="Group 87"/>
              <p:cNvGrpSpPr>
                <a:grpSpLocks/>
              </p:cNvGrpSpPr>
              <p:nvPr/>
            </p:nvGrpSpPr>
            <p:grpSpPr bwMode="auto">
              <a:xfrm>
                <a:off x="5385" y="2817"/>
                <a:ext cx="235" cy="96"/>
                <a:chOff x="5385" y="2817"/>
                <a:chExt cx="235" cy="96"/>
              </a:xfrm>
            </p:grpSpPr>
            <p:sp>
              <p:nvSpPr>
                <p:cNvPr id="76888" name="Oval 88"/>
                <p:cNvSpPr>
                  <a:spLocks noChangeArrowheads="1"/>
                </p:cNvSpPr>
                <p:nvPr/>
              </p:nvSpPr>
              <p:spPr bwMode="auto">
                <a:xfrm>
                  <a:off x="5385" y="2842"/>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89" name="AutoShape 89"/>
                <p:cNvSpPr>
                  <a:spLocks noChangeArrowheads="1"/>
                </p:cNvSpPr>
                <p:nvPr/>
              </p:nvSpPr>
              <p:spPr bwMode="auto">
                <a:xfrm>
                  <a:off x="5386" y="2854"/>
                  <a:ext cx="235"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6890" name="Oval 90"/>
                <p:cNvSpPr>
                  <a:spLocks noChangeArrowheads="1"/>
                </p:cNvSpPr>
                <p:nvPr/>
              </p:nvSpPr>
              <p:spPr bwMode="auto">
                <a:xfrm>
                  <a:off x="5385" y="2817"/>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91" name="Line 91"/>
                <p:cNvSpPr>
                  <a:spLocks noChangeShapeType="1"/>
                </p:cNvSpPr>
                <p:nvPr/>
              </p:nvSpPr>
              <p:spPr bwMode="auto">
                <a:xfrm>
                  <a:off x="5385" y="2854"/>
                  <a:ext cx="1" cy="24"/>
                </a:xfrm>
                <a:prstGeom prst="line">
                  <a:avLst/>
                </a:prstGeom>
                <a:noFill/>
                <a:ln w="3240">
                  <a:solidFill>
                    <a:srgbClr val="333333"/>
                  </a:solidFill>
                  <a:round/>
                  <a:headEnd/>
                  <a:tailEnd/>
                </a:ln>
              </p:spPr>
              <p:txBody>
                <a:bodyPr/>
                <a:lstStyle/>
                <a:p>
                  <a:endParaRPr lang="tr-TR"/>
                </a:p>
              </p:txBody>
            </p:sp>
            <p:sp>
              <p:nvSpPr>
                <p:cNvPr id="76892" name="Oval 92"/>
                <p:cNvSpPr>
                  <a:spLocks noChangeArrowheads="1"/>
                </p:cNvSpPr>
                <p:nvPr/>
              </p:nvSpPr>
              <p:spPr bwMode="auto">
                <a:xfrm rot="10800000">
                  <a:off x="5480" y="2848"/>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6893" name="Line 93"/>
                <p:cNvSpPr>
                  <a:spLocks noChangeShapeType="1"/>
                </p:cNvSpPr>
                <p:nvPr/>
              </p:nvSpPr>
              <p:spPr bwMode="auto">
                <a:xfrm>
                  <a:off x="5621" y="2854"/>
                  <a:ext cx="1" cy="24"/>
                </a:xfrm>
                <a:prstGeom prst="line">
                  <a:avLst/>
                </a:prstGeom>
                <a:noFill/>
                <a:ln w="3240">
                  <a:solidFill>
                    <a:srgbClr val="333333"/>
                  </a:solidFill>
                  <a:round/>
                  <a:headEnd/>
                  <a:tailEnd/>
                </a:ln>
              </p:spPr>
              <p:txBody>
                <a:bodyPr/>
                <a:lstStyle/>
                <a:p>
                  <a:endParaRPr lang="tr-TR"/>
                </a:p>
              </p:txBody>
            </p:sp>
          </p:grpSp>
          <p:grpSp>
            <p:nvGrpSpPr>
              <p:cNvPr id="76894" name="Group 94"/>
              <p:cNvGrpSpPr>
                <a:grpSpLocks/>
              </p:cNvGrpSpPr>
              <p:nvPr/>
            </p:nvGrpSpPr>
            <p:grpSpPr bwMode="auto">
              <a:xfrm>
                <a:off x="5385" y="2773"/>
                <a:ext cx="235" cy="96"/>
                <a:chOff x="5385" y="2773"/>
                <a:chExt cx="235" cy="96"/>
              </a:xfrm>
            </p:grpSpPr>
            <p:sp>
              <p:nvSpPr>
                <p:cNvPr id="76895" name="Oval 95"/>
                <p:cNvSpPr>
                  <a:spLocks noChangeArrowheads="1"/>
                </p:cNvSpPr>
                <p:nvPr/>
              </p:nvSpPr>
              <p:spPr bwMode="auto">
                <a:xfrm>
                  <a:off x="5385" y="2797"/>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96" name="AutoShape 96"/>
                <p:cNvSpPr>
                  <a:spLocks noChangeArrowheads="1"/>
                </p:cNvSpPr>
                <p:nvPr/>
              </p:nvSpPr>
              <p:spPr bwMode="auto">
                <a:xfrm>
                  <a:off x="5386" y="2810"/>
                  <a:ext cx="235"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6897" name="Oval 97"/>
                <p:cNvSpPr>
                  <a:spLocks noChangeArrowheads="1"/>
                </p:cNvSpPr>
                <p:nvPr/>
              </p:nvSpPr>
              <p:spPr bwMode="auto">
                <a:xfrm>
                  <a:off x="5385" y="2773"/>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6898" name="Line 98"/>
                <p:cNvSpPr>
                  <a:spLocks noChangeShapeType="1"/>
                </p:cNvSpPr>
                <p:nvPr/>
              </p:nvSpPr>
              <p:spPr bwMode="auto">
                <a:xfrm>
                  <a:off x="5385" y="2810"/>
                  <a:ext cx="1" cy="24"/>
                </a:xfrm>
                <a:prstGeom prst="line">
                  <a:avLst/>
                </a:prstGeom>
                <a:noFill/>
                <a:ln w="3240">
                  <a:solidFill>
                    <a:srgbClr val="333333"/>
                  </a:solidFill>
                  <a:round/>
                  <a:headEnd/>
                  <a:tailEnd/>
                </a:ln>
              </p:spPr>
              <p:txBody>
                <a:bodyPr/>
                <a:lstStyle/>
                <a:p>
                  <a:endParaRPr lang="tr-TR"/>
                </a:p>
              </p:txBody>
            </p:sp>
            <p:sp>
              <p:nvSpPr>
                <p:cNvPr id="76899" name="Oval 99"/>
                <p:cNvSpPr>
                  <a:spLocks noChangeArrowheads="1"/>
                </p:cNvSpPr>
                <p:nvPr/>
              </p:nvSpPr>
              <p:spPr bwMode="auto">
                <a:xfrm rot="10800000">
                  <a:off x="5480" y="2804"/>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6900" name="Line 100"/>
                <p:cNvSpPr>
                  <a:spLocks noChangeShapeType="1"/>
                </p:cNvSpPr>
                <p:nvPr/>
              </p:nvSpPr>
              <p:spPr bwMode="auto">
                <a:xfrm>
                  <a:off x="5621" y="2810"/>
                  <a:ext cx="1" cy="24"/>
                </a:xfrm>
                <a:prstGeom prst="line">
                  <a:avLst/>
                </a:prstGeom>
                <a:noFill/>
                <a:ln w="3240">
                  <a:solidFill>
                    <a:srgbClr val="333333"/>
                  </a:solidFill>
                  <a:round/>
                  <a:headEnd/>
                  <a:tailEnd/>
                </a:ln>
              </p:spPr>
              <p:txBody>
                <a:bodyPr/>
                <a:lstStyle/>
                <a:p>
                  <a:endParaRPr lang="tr-TR"/>
                </a:p>
              </p:txBody>
            </p:sp>
          </p:grpSp>
        </p:grpSp>
        <p:pic>
          <p:nvPicPr>
            <p:cNvPr id="76901" name="Picture 101"/>
            <p:cNvPicPr>
              <a:picLocks noChangeArrowheads="1"/>
            </p:cNvPicPr>
            <p:nvPr/>
          </p:nvPicPr>
          <p:blipFill>
            <a:blip r:embed="rId7" cstate="print"/>
            <a:srcRect/>
            <a:stretch>
              <a:fillRect/>
            </a:stretch>
          </p:blipFill>
          <p:spPr bwMode="auto">
            <a:xfrm>
              <a:off x="3584" y="1792"/>
              <a:ext cx="744" cy="450"/>
            </a:xfrm>
            <a:prstGeom prst="rect">
              <a:avLst/>
            </a:prstGeom>
            <a:noFill/>
            <a:ln w="9525">
              <a:noFill/>
              <a:miter lim="800000"/>
              <a:headEnd/>
              <a:tailEnd/>
            </a:ln>
            <a:effectLst/>
          </p:spPr>
        </p:pic>
        <p:sp>
          <p:nvSpPr>
            <p:cNvPr id="76902" name="AutoShape 102"/>
            <p:cNvSpPr>
              <a:spLocks noChangeArrowheads="1"/>
            </p:cNvSpPr>
            <p:nvPr/>
          </p:nvSpPr>
          <p:spPr bwMode="auto">
            <a:xfrm>
              <a:off x="3647" y="1907"/>
              <a:ext cx="700" cy="223"/>
            </a:xfrm>
            <a:prstGeom prst="roundRect">
              <a:avLst>
                <a:gd name="adj" fmla="val 16801"/>
              </a:avLst>
            </a:prstGeom>
            <a:noFill/>
            <a:ln w="9525">
              <a:noFill/>
              <a:round/>
              <a:headEnd/>
              <a:tailEnd/>
            </a:ln>
          </p:spPr>
          <p:txBody>
            <a:bodyPr wrap="none" anchor="ctr"/>
            <a:lstStyle/>
            <a:p>
              <a:endParaRPr lang="tr-TR"/>
            </a:p>
          </p:txBody>
        </p:sp>
        <p:sp>
          <p:nvSpPr>
            <p:cNvPr id="76903" name="AutoShape 103"/>
            <p:cNvSpPr>
              <a:spLocks noChangeArrowheads="1"/>
            </p:cNvSpPr>
            <p:nvPr/>
          </p:nvSpPr>
          <p:spPr bwMode="auto">
            <a:xfrm>
              <a:off x="3640" y="1937"/>
              <a:ext cx="677" cy="198"/>
            </a:xfrm>
            <a:prstGeom prst="roundRect">
              <a:avLst>
                <a:gd name="adj" fmla="val 458"/>
              </a:avLst>
            </a:prstGeom>
            <a:noFill/>
            <a:ln w="9525">
              <a:noFill/>
              <a:round/>
              <a:headEnd/>
              <a:tailEnd/>
            </a:ln>
          </p:spPr>
          <p:txBody>
            <a:bodyPr lIns="66291" tIns="32982" rIns="66291" bIns="32982" anchor="ctr"/>
            <a:lstStyle/>
            <a:p>
              <a:pPr algn="ctr" defTabSz="828675" eaLnBrk="1" hangingPunct="1">
                <a:lnSpc>
                  <a:spcPct val="97000"/>
                </a:lnSpc>
                <a:buClr>
                  <a:srgbClr val="000000"/>
                </a:buClr>
                <a:buSzPct val="45000"/>
                <a:buFont typeface="StarSymbol" pitchFamily="2" charset="0"/>
                <a:buNone/>
                <a:tabLst>
                  <a:tab pos="657225" algn="l"/>
                </a:tabLst>
              </a:pPr>
              <a:r>
                <a:rPr kumimoji="0" lang="en-GB" sz="1600" b="1">
                  <a:solidFill>
                    <a:srgbClr val="000000"/>
                  </a:solidFill>
                  <a:latin typeface="Arial" charset="0"/>
                </a:rPr>
                <a:t>LAN</a:t>
              </a:r>
            </a:p>
          </p:txBody>
        </p:sp>
        <p:grpSp>
          <p:nvGrpSpPr>
            <p:cNvPr id="76904" name="Group 104"/>
            <p:cNvGrpSpPr>
              <a:grpSpLocks/>
            </p:cNvGrpSpPr>
            <p:nvPr/>
          </p:nvGrpSpPr>
          <p:grpSpPr bwMode="auto">
            <a:xfrm>
              <a:off x="4030" y="3184"/>
              <a:ext cx="275" cy="416"/>
              <a:chOff x="576" y="1888"/>
              <a:chExt cx="294" cy="444"/>
            </a:xfrm>
          </p:grpSpPr>
          <p:sp>
            <p:nvSpPr>
              <p:cNvPr id="76905" name="Rectangle 105"/>
              <p:cNvSpPr>
                <a:spLocks noChangeArrowheads="1"/>
              </p:cNvSpPr>
              <p:nvPr/>
            </p:nvSpPr>
            <p:spPr bwMode="auto">
              <a:xfrm>
                <a:off x="576" y="1922"/>
                <a:ext cx="259" cy="410"/>
              </a:xfrm>
              <a:prstGeom prst="rect">
                <a:avLst/>
              </a:prstGeom>
              <a:solidFill>
                <a:srgbClr val="B2B2B2"/>
              </a:solidFill>
              <a:ln w="6350">
                <a:noFill/>
                <a:miter lim="800000"/>
                <a:headEnd/>
                <a:tailEnd/>
              </a:ln>
            </p:spPr>
            <p:txBody>
              <a:bodyPr/>
              <a:lstStyle/>
              <a:p>
                <a:endParaRPr lang="tr-TR"/>
              </a:p>
            </p:txBody>
          </p:sp>
          <p:sp>
            <p:nvSpPr>
              <p:cNvPr id="76906" name="Freeform 106"/>
              <p:cNvSpPr>
                <a:spLocks/>
              </p:cNvSpPr>
              <p:nvPr/>
            </p:nvSpPr>
            <p:spPr bwMode="auto">
              <a:xfrm>
                <a:off x="832" y="1888"/>
                <a:ext cx="37" cy="442"/>
              </a:xfrm>
              <a:custGeom>
                <a:avLst/>
                <a:gdLst/>
                <a:ahLst/>
                <a:cxnLst>
                  <a:cxn ang="0">
                    <a:pos x="0" y="489"/>
                  </a:cxn>
                  <a:cxn ang="0">
                    <a:pos x="36" y="452"/>
                  </a:cxn>
                  <a:cxn ang="0">
                    <a:pos x="36" y="0"/>
                  </a:cxn>
                  <a:cxn ang="0">
                    <a:pos x="0" y="37"/>
                  </a:cxn>
                  <a:cxn ang="0">
                    <a:pos x="0" y="489"/>
                  </a:cxn>
                </a:cxnLst>
                <a:rect l="0" t="0" r="r" b="b"/>
                <a:pathLst>
                  <a:path w="36" h="489">
                    <a:moveTo>
                      <a:pt x="0" y="489"/>
                    </a:moveTo>
                    <a:lnTo>
                      <a:pt x="36" y="452"/>
                    </a:lnTo>
                    <a:lnTo>
                      <a:pt x="36" y="0"/>
                    </a:lnTo>
                    <a:lnTo>
                      <a:pt x="0" y="37"/>
                    </a:lnTo>
                    <a:lnTo>
                      <a:pt x="0" y="489"/>
                    </a:lnTo>
                    <a:close/>
                  </a:path>
                </a:pathLst>
              </a:custGeom>
              <a:solidFill>
                <a:srgbClr val="969696"/>
              </a:solidFill>
              <a:ln w="6350" cmpd="sng">
                <a:noFill/>
                <a:prstDash val="solid"/>
                <a:round/>
                <a:headEnd/>
                <a:tailEnd/>
              </a:ln>
            </p:spPr>
            <p:txBody>
              <a:bodyPr/>
              <a:lstStyle/>
              <a:p>
                <a:endParaRPr lang="tr-TR"/>
              </a:p>
            </p:txBody>
          </p:sp>
          <p:sp>
            <p:nvSpPr>
              <p:cNvPr id="76907" name="Freeform 107"/>
              <p:cNvSpPr>
                <a:spLocks/>
              </p:cNvSpPr>
              <p:nvPr/>
            </p:nvSpPr>
            <p:spPr bwMode="auto">
              <a:xfrm>
                <a:off x="596" y="2281"/>
                <a:ext cx="217" cy="23"/>
              </a:xfrm>
              <a:custGeom>
                <a:avLst/>
                <a:gdLst/>
                <a:ahLst/>
                <a:cxnLst>
                  <a:cxn ang="0">
                    <a:pos x="0" y="26"/>
                  </a:cxn>
                  <a:cxn ang="0">
                    <a:pos x="29" y="0"/>
                  </a:cxn>
                  <a:cxn ang="0">
                    <a:pos x="247" y="1"/>
                  </a:cxn>
                  <a:cxn ang="0">
                    <a:pos x="247" y="26"/>
                  </a:cxn>
                  <a:cxn ang="0">
                    <a:pos x="0" y="26"/>
                  </a:cxn>
                </a:cxnLst>
                <a:rect l="0" t="0" r="r" b="b"/>
                <a:pathLst>
                  <a:path w="247" h="26">
                    <a:moveTo>
                      <a:pt x="0" y="26"/>
                    </a:moveTo>
                    <a:lnTo>
                      <a:pt x="29" y="0"/>
                    </a:lnTo>
                    <a:lnTo>
                      <a:pt x="247" y="1"/>
                    </a:lnTo>
                    <a:lnTo>
                      <a:pt x="247" y="26"/>
                    </a:lnTo>
                    <a:lnTo>
                      <a:pt x="0" y="26"/>
                    </a:lnTo>
                    <a:close/>
                  </a:path>
                </a:pathLst>
              </a:custGeom>
              <a:solidFill>
                <a:srgbClr val="808080"/>
              </a:solidFill>
              <a:ln w="6350" cmpd="sng">
                <a:noFill/>
                <a:prstDash val="solid"/>
                <a:round/>
                <a:headEnd/>
                <a:tailEnd/>
              </a:ln>
            </p:spPr>
            <p:txBody>
              <a:bodyPr/>
              <a:lstStyle/>
              <a:p>
                <a:endParaRPr lang="tr-TR"/>
              </a:p>
            </p:txBody>
          </p:sp>
          <p:sp>
            <p:nvSpPr>
              <p:cNvPr id="76908" name="Freeform 108"/>
              <p:cNvSpPr>
                <a:spLocks/>
              </p:cNvSpPr>
              <p:nvPr/>
            </p:nvSpPr>
            <p:spPr bwMode="auto">
              <a:xfrm>
                <a:off x="596" y="1998"/>
                <a:ext cx="28" cy="305"/>
              </a:xfrm>
              <a:custGeom>
                <a:avLst/>
                <a:gdLst/>
                <a:ahLst/>
                <a:cxnLst>
                  <a:cxn ang="0">
                    <a:pos x="0" y="1418"/>
                  </a:cxn>
                  <a:cxn ang="0">
                    <a:pos x="131" y="1314"/>
                  </a:cxn>
                  <a:cxn ang="0">
                    <a:pos x="131" y="0"/>
                  </a:cxn>
                  <a:cxn ang="0">
                    <a:pos x="1" y="0"/>
                  </a:cxn>
                  <a:cxn ang="0">
                    <a:pos x="0" y="1418"/>
                  </a:cxn>
                </a:cxnLst>
                <a:rect l="0" t="0" r="r" b="b"/>
                <a:pathLst>
                  <a:path w="131" h="1418">
                    <a:moveTo>
                      <a:pt x="0" y="1418"/>
                    </a:moveTo>
                    <a:lnTo>
                      <a:pt x="131" y="1314"/>
                    </a:lnTo>
                    <a:lnTo>
                      <a:pt x="131" y="0"/>
                    </a:lnTo>
                    <a:lnTo>
                      <a:pt x="1" y="0"/>
                    </a:lnTo>
                    <a:lnTo>
                      <a:pt x="0" y="1418"/>
                    </a:lnTo>
                    <a:close/>
                  </a:path>
                </a:pathLst>
              </a:custGeom>
              <a:solidFill>
                <a:srgbClr val="4D4D4D"/>
              </a:solidFill>
              <a:ln w="6350" cmpd="sng">
                <a:noFill/>
                <a:prstDash val="solid"/>
                <a:round/>
                <a:headEnd/>
                <a:tailEnd/>
              </a:ln>
            </p:spPr>
            <p:txBody>
              <a:bodyPr/>
              <a:lstStyle/>
              <a:p>
                <a:endParaRPr lang="tr-TR"/>
              </a:p>
            </p:txBody>
          </p:sp>
          <p:sp>
            <p:nvSpPr>
              <p:cNvPr id="76909" name="Freeform 109"/>
              <p:cNvSpPr>
                <a:spLocks/>
              </p:cNvSpPr>
              <p:nvPr/>
            </p:nvSpPr>
            <p:spPr bwMode="auto">
              <a:xfrm>
                <a:off x="577" y="1888"/>
                <a:ext cx="293" cy="34"/>
              </a:xfrm>
              <a:custGeom>
                <a:avLst/>
                <a:gdLst/>
                <a:ahLst/>
                <a:cxnLst>
                  <a:cxn ang="0">
                    <a:pos x="0" y="37"/>
                  </a:cxn>
                  <a:cxn ang="0">
                    <a:pos x="36" y="0"/>
                  </a:cxn>
                  <a:cxn ang="0">
                    <a:pos x="301" y="0"/>
                  </a:cxn>
                  <a:cxn ang="0">
                    <a:pos x="265" y="37"/>
                  </a:cxn>
                  <a:cxn ang="0">
                    <a:pos x="0" y="37"/>
                  </a:cxn>
                </a:cxnLst>
                <a:rect l="0" t="0" r="r" b="b"/>
                <a:pathLst>
                  <a:path w="301" h="37">
                    <a:moveTo>
                      <a:pt x="0" y="37"/>
                    </a:moveTo>
                    <a:lnTo>
                      <a:pt x="36" y="0"/>
                    </a:lnTo>
                    <a:lnTo>
                      <a:pt x="301" y="0"/>
                    </a:lnTo>
                    <a:lnTo>
                      <a:pt x="265" y="37"/>
                    </a:lnTo>
                    <a:lnTo>
                      <a:pt x="0" y="37"/>
                    </a:lnTo>
                    <a:close/>
                  </a:path>
                </a:pathLst>
              </a:custGeom>
              <a:solidFill>
                <a:srgbClr val="DDDDDD"/>
              </a:solidFill>
              <a:ln w="6350" cmpd="sng">
                <a:noFill/>
                <a:prstDash val="solid"/>
                <a:round/>
                <a:headEnd/>
                <a:tailEnd/>
              </a:ln>
            </p:spPr>
            <p:txBody>
              <a:bodyPr/>
              <a:lstStyle/>
              <a:p>
                <a:endParaRPr lang="tr-TR"/>
              </a:p>
            </p:txBody>
          </p:sp>
          <p:sp>
            <p:nvSpPr>
              <p:cNvPr id="76910" name="Rectangle 110"/>
              <p:cNvSpPr>
                <a:spLocks noChangeArrowheads="1"/>
              </p:cNvSpPr>
              <p:nvPr/>
            </p:nvSpPr>
            <p:spPr bwMode="auto">
              <a:xfrm>
                <a:off x="596" y="1998"/>
                <a:ext cx="217" cy="305"/>
              </a:xfrm>
              <a:prstGeom prst="rect">
                <a:avLst/>
              </a:prstGeom>
              <a:noFill/>
              <a:ln w="6350">
                <a:noFill/>
                <a:miter lim="800000"/>
                <a:headEnd/>
                <a:tailEnd/>
              </a:ln>
              <a:effectLst/>
            </p:spPr>
            <p:txBody>
              <a:bodyPr wrap="none" anchor="ctr"/>
              <a:lstStyle/>
              <a:p>
                <a:endParaRPr lang="tr-TR"/>
              </a:p>
            </p:txBody>
          </p:sp>
          <p:sp>
            <p:nvSpPr>
              <p:cNvPr id="76911" name="Rectangle 111"/>
              <p:cNvSpPr>
                <a:spLocks noChangeArrowheads="1"/>
              </p:cNvSpPr>
              <p:nvPr/>
            </p:nvSpPr>
            <p:spPr bwMode="auto">
              <a:xfrm>
                <a:off x="623" y="1998"/>
                <a:ext cx="190" cy="285"/>
              </a:xfrm>
              <a:prstGeom prst="rect">
                <a:avLst/>
              </a:prstGeom>
              <a:solidFill>
                <a:srgbClr val="969696"/>
              </a:solidFill>
              <a:ln w="0" algn="ctr">
                <a:noFill/>
                <a:miter lim="800000"/>
                <a:headEnd/>
                <a:tailEnd/>
              </a:ln>
              <a:effectLst/>
            </p:spPr>
            <p:txBody>
              <a:bodyPr wrap="none" anchor="ctr"/>
              <a:lstStyle/>
              <a:p>
                <a:endParaRPr lang="tr-TR"/>
              </a:p>
            </p:txBody>
          </p:sp>
          <p:grpSp>
            <p:nvGrpSpPr>
              <p:cNvPr id="76912" name="Group 112"/>
              <p:cNvGrpSpPr>
                <a:grpSpLocks/>
              </p:cNvGrpSpPr>
              <p:nvPr/>
            </p:nvGrpSpPr>
            <p:grpSpPr bwMode="auto">
              <a:xfrm>
                <a:off x="720" y="2247"/>
                <a:ext cx="81" cy="38"/>
                <a:chOff x="816" y="1680"/>
                <a:chExt cx="463" cy="231"/>
              </a:xfrm>
            </p:grpSpPr>
            <p:sp>
              <p:nvSpPr>
                <p:cNvPr id="76913" name="Oval 113"/>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14" name="Rectangle 114"/>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15" name="Oval 115"/>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16" name="Line 116"/>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17" name="Oval 117"/>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18" name="Line 118"/>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19" name="Group 119"/>
              <p:cNvGrpSpPr>
                <a:grpSpLocks/>
              </p:cNvGrpSpPr>
              <p:nvPr/>
            </p:nvGrpSpPr>
            <p:grpSpPr bwMode="auto">
              <a:xfrm>
                <a:off x="720" y="2229"/>
                <a:ext cx="81" cy="38"/>
                <a:chOff x="816" y="1680"/>
                <a:chExt cx="463" cy="231"/>
              </a:xfrm>
            </p:grpSpPr>
            <p:sp>
              <p:nvSpPr>
                <p:cNvPr id="76920" name="Oval 120"/>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21" name="Rectangle 121"/>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22" name="Oval 122"/>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23" name="Line 123"/>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24" name="Oval 124"/>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25" name="Line 125"/>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26" name="Group 126"/>
              <p:cNvGrpSpPr>
                <a:grpSpLocks/>
              </p:cNvGrpSpPr>
              <p:nvPr/>
            </p:nvGrpSpPr>
            <p:grpSpPr bwMode="auto">
              <a:xfrm>
                <a:off x="720" y="2191"/>
                <a:ext cx="81" cy="38"/>
                <a:chOff x="816" y="1680"/>
                <a:chExt cx="463" cy="231"/>
              </a:xfrm>
            </p:grpSpPr>
            <p:sp>
              <p:nvSpPr>
                <p:cNvPr id="76927" name="Oval 127"/>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28" name="Rectangle 128"/>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29" name="Oval 129"/>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30" name="Line 130"/>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31" name="Oval 131"/>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32" name="Line 132"/>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33" name="Group 133"/>
              <p:cNvGrpSpPr>
                <a:grpSpLocks/>
              </p:cNvGrpSpPr>
              <p:nvPr/>
            </p:nvGrpSpPr>
            <p:grpSpPr bwMode="auto">
              <a:xfrm>
                <a:off x="720" y="2174"/>
                <a:ext cx="81" cy="38"/>
                <a:chOff x="816" y="1680"/>
                <a:chExt cx="463" cy="231"/>
              </a:xfrm>
            </p:grpSpPr>
            <p:sp>
              <p:nvSpPr>
                <p:cNvPr id="76934" name="Oval 134"/>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35" name="Rectangle 135"/>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36" name="Oval 136"/>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37" name="Line 137"/>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38" name="Oval 138"/>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39" name="Line 139"/>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40" name="Group 140"/>
              <p:cNvGrpSpPr>
                <a:grpSpLocks/>
              </p:cNvGrpSpPr>
              <p:nvPr/>
            </p:nvGrpSpPr>
            <p:grpSpPr bwMode="auto">
              <a:xfrm>
                <a:off x="720" y="2135"/>
                <a:ext cx="81" cy="38"/>
                <a:chOff x="816" y="1680"/>
                <a:chExt cx="463" cy="231"/>
              </a:xfrm>
            </p:grpSpPr>
            <p:sp>
              <p:nvSpPr>
                <p:cNvPr id="76941" name="Oval 141"/>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42" name="Rectangle 142"/>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43" name="Oval 143"/>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44" name="Line 144"/>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45" name="Oval 145"/>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46" name="Line 146"/>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47" name="Group 147"/>
              <p:cNvGrpSpPr>
                <a:grpSpLocks/>
              </p:cNvGrpSpPr>
              <p:nvPr/>
            </p:nvGrpSpPr>
            <p:grpSpPr bwMode="auto">
              <a:xfrm>
                <a:off x="720" y="2117"/>
                <a:ext cx="81" cy="39"/>
                <a:chOff x="816" y="1680"/>
                <a:chExt cx="463" cy="231"/>
              </a:xfrm>
            </p:grpSpPr>
            <p:sp>
              <p:nvSpPr>
                <p:cNvPr id="76948" name="Oval 148"/>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49" name="Rectangle 149"/>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50" name="Oval 150"/>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51" name="Line 151"/>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52" name="Oval 152"/>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53" name="Line 153"/>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54" name="Group 154"/>
              <p:cNvGrpSpPr>
                <a:grpSpLocks/>
              </p:cNvGrpSpPr>
              <p:nvPr/>
            </p:nvGrpSpPr>
            <p:grpSpPr bwMode="auto">
              <a:xfrm>
                <a:off x="720" y="2079"/>
                <a:ext cx="81" cy="38"/>
                <a:chOff x="816" y="1680"/>
                <a:chExt cx="463" cy="231"/>
              </a:xfrm>
            </p:grpSpPr>
            <p:sp>
              <p:nvSpPr>
                <p:cNvPr id="76955" name="Oval 155"/>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56" name="Rectangle 156"/>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57" name="Oval 157"/>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58" name="Line 158"/>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59" name="Oval 159"/>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60" name="Line 160"/>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61" name="Group 161"/>
              <p:cNvGrpSpPr>
                <a:grpSpLocks/>
              </p:cNvGrpSpPr>
              <p:nvPr/>
            </p:nvGrpSpPr>
            <p:grpSpPr bwMode="auto">
              <a:xfrm>
                <a:off x="720" y="2061"/>
                <a:ext cx="81" cy="38"/>
                <a:chOff x="816" y="1680"/>
                <a:chExt cx="463" cy="231"/>
              </a:xfrm>
            </p:grpSpPr>
            <p:sp>
              <p:nvSpPr>
                <p:cNvPr id="76962" name="Oval 162"/>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63" name="Rectangle 163"/>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64" name="Oval 164"/>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65" name="Line 165"/>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66" name="Oval 166"/>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67" name="Line 167"/>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68" name="Group 168"/>
              <p:cNvGrpSpPr>
                <a:grpSpLocks/>
              </p:cNvGrpSpPr>
              <p:nvPr/>
            </p:nvGrpSpPr>
            <p:grpSpPr bwMode="auto">
              <a:xfrm>
                <a:off x="720" y="2023"/>
                <a:ext cx="81" cy="38"/>
                <a:chOff x="816" y="1680"/>
                <a:chExt cx="463" cy="231"/>
              </a:xfrm>
            </p:grpSpPr>
            <p:sp>
              <p:nvSpPr>
                <p:cNvPr id="76969" name="Oval 169"/>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70" name="Rectangle 170"/>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71" name="Oval 171"/>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72" name="Line 172"/>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73" name="Oval 173"/>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74" name="Line 174"/>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75" name="Group 175"/>
              <p:cNvGrpSpPr>
                <a:grpSpLocks/>
              </p:cNvGrpSpPr>
              <p:nvPr/>
            </p:nvGrpSpPr>
            <p:grpSpPr bwMode="auto">
              <a:xfrm>
                <a:off x="720" y="2005"/>
                <a:ext cx="81" cy="38"/>
                <a:chOff x="816" y="1680"/>
                <a:chExt cx="463" cy="231"/>
              </a:xfrm>
            </p:grpSpPr>
            <p:sp>
              <p:nvSpPr>
                <p:cNvPr id="76976" name="Oval 176"/>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77" name="Rectangle 177"/>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78" name="Oval 178"/>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79" name="Line 179"/>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80" name="Oval 180"/>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81" name="Line 181"/>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82" name="Group 182"/>
              <p:cNvGrpSpPr>
                <a:grpSpLocks/>
              </p:cNvGrpSpPr>
              <p:nvPr/>
            </p:nvGrpSpPr>
            <p:grpSpPr bwMode="auto">
              <a:xfrm>
                <a:off x="614" y="2247"/>
                <a:ext cx="81" cy="38"/>
                <a:chOff x="816" y="1680"/>
                <a:chExt cx="463" cy="231"/>
              </a:xfrm>
            </p:grpSpPr>
            <p:sp>
              <p:nvSpPr>
                <p:cNvPr id="76983" name="Oval 183"/>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84" name="Rectangle 184"/>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85" name="Oval 185"/>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86" name="Line 186"/>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87" name="Oval 187"/>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88" name="Line 188"/>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89" name="Group 189"/>
              <p:cNvGrpSpPr>
                <a:grpSpLocks/>
              </p:cNvGrpSpPr>
              <p:nvPr/>
            </p:nvGrpSpPr>
            <p:grpSpPr bwMode="auto">
              <a:xfrm>
                <a:off x="614" y="2229"/>
                <a:ext cx="81" cy="38"/>
                <a:chOff x="816" y="1680"/>
                <a:chExt cx="463" cy="231"/>
              </a:xfrm>
            </p:grpSpPr>
            <p:sp>
              <p:nvSpPr>
                <p:cNvPr id="76990" name="Oval 190"/>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91" name="Rectangle 191"/>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92" name="Oval 192"/>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6993" name="Line 193"/>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6994" name="Oval 194"/>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6995" name="Line 195"/>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6996" name="Group 196"/>
              <p:cNvGrpSpPr>
                <a:grpSpLocks/>
              </p:cNvGrpSpPr>
              <p:nvPr/>
            </p:nvGrpSpPr>
            <p:grpSpPr bwMode="auto">
              <a:xfrm>
                <a:off x="614" y="2191"/>
                <a:ext cx="81" cy="38"/>
                <a:chOff x="816" y="1680"/>
                <a:chExt cx="463" cy="231"/>
              </a:xfrm>
            </p:grpSpPr>
            <p:sp>
              <p:nvSpPr>
                <p:cNvPr id="76997" name="Oval 197"/>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6998" name="Rectangle 198"/>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6999" name="Oval 199"/>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000" name="Line 200"/>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001" name="Oval 201"/>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002" name="Line 202"/>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003" name="Group 203"/>
              <p:cNvGrpSpPr>
                <a:grpSpLocks/>
              </p:cNvGrpSpPr>
              <p:nvPr/>
            </p:nvGrpSpPr>
            <p:grpSpPr bwMode="auto">
              <a:xfrm>
                <a:off x="614" y="2174"/>
                <a:ext cx="81" cy="38"/>
                <a:chOff x="816" y="1680"/>
                <a:chExt cx="463" cy="231"/>
              </a:xfrm>
            </p:grpSpPr>
            <p:sp>
              <p:nvSpPr>
                <p:cNvPr id="77004" name="Oval 204"/>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005" name="Rectangle 205"/>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006" name="Oval 206"/>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007" name="Line 207"/>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008" name="Oval 208"/>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009" name="Line 209"/>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010" name="Group 210"/>
              <p:cNvGrpSpPr>
                <a:grpSpLocks/>
              </p:cNvGrpSpPr>
              <p:nvPr/>
            </p:nvGrpSpPr>
            <p:grpSpPr bwMode="auto">
              <a:xfrm>
                <a:off x="614" y="2135"/>
                <a:ext cx="81" cy="38"/>
                <a:chOff x="816" y="1680"/>
                <a:chExt cx="463" cy="231"/>
              </a:xfrm>
            </p:grpSpPr>
            <p:sp>
              <p:nvSpPr>
                <p:cNvPr id="77011" name="Oval 211"/>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012" name="Rectangle 212"/>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013" name="Oval 213"/>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014" name="Line 214"/>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015" name="Oval 215"/>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016" name="Line 216"/>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017" name="Group 217"/>
              <p:cNvGrpSpPr>
                <a:grpSpLocks/>
              </p:cNvGrpSpPr>
              <p:nvPr/>
            </p:nvGrpSpPr>
            <p:grpSpPr bwMode="auto">
              <a:xfrm>
                <a:off x="614" y="2117"/>
                <a:ext cx="81" cy="39"/>
                <a:chOff x="816" y="1680"/>
                <a:chExt cx="463" cy="231"/>
              </a:xfrm>
            </p:grpSpPr>
            <p:sp>
              <p:nvSpPr>
                <p:cNvPr id="77018" name="Oval 218"/>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019" name="Rectangle 219"/>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020" name="Oval 220"/>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021" name="Line 221"/>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022" name="Oval 222"/>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023" name="Line 223"/>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024" name="Group 224"/>
              <p:cNvGrpSpPr>
                <a:grpSpLocks/>
              </p:cNvGrpSpPr>
              <p:nvPr/>
            </p:nvGrpSpPr>
            <p:grpSpPr bwMode="auto">
              <a:xfrm>
                <a:off x="614" y="2079"/>
                <a:ext cx="81" cy="38"/>
                <a:chOff x="816" y="1680"/>
                <a:chExt cx="463" cy="231"/>
              </a:xfrm>
            </p:grpSpPr>
            <p:sp>
              <p:nvSpPr>
                <p:cNvPr id="77025" name="Oval 225"/>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026" name="Rectangle 226"/>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027" name="Oval 227"/>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028" name="Line 228"/>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029" name="Oval 229"/>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030" name="Line 230"/>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031" name="Group 231"/>
              <p:cNvGrpSpPr>
                <a:grpSpLocks/>
              </p:cNvGrpSpPr>
              <p:nvPr/>
            </p:nvGrpSpPr>
            <p:grpSpPr bwMode="auto">
              <a:xfrm>
                <a:off x="614" y="2061"/>
                <a:ext cx="81" cy="38"/>
                <a:chOff x="816" y="1680"/>
                <a:chExt cx="463" cy="231"/>
              </a:xfrm>
            </p:grpSpPr>
            <p:sp>
              <p:nvSpPr>
                <p:cNvPr id="77032" name="Oval 232"/>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033" name="Rectangle 233"/>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034" name="Oval 234"/>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035" name="Line 235"/>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036" name="Oval 236"/>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037" name="Line 237"/>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038" name="Group 238"/>
              <p:cNvGrpSpPr>
                <a:grpSpLocks/>
              </p:cNvGrpSpPr>
              <p:nvPr/>
            </p:nvGrpSpPr>
            <p:grpSpPr bwMode="auto">
              <a:xfrm>
                <a:off x="614" y="2023"/>
                <a:ext cx="81" cy="38"/>
                <a:chOff x="816" y="1680"/>
                <a:chExt cx="463" cy="231"/>
              </a:xfrm>
            </p:grpSpPr>
            <p:sp>
              <p:nvSpPr>
                <p:cNvPr id="77039" name="Oval 239"/>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040" name="Rectangle 240"/>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041" name="Oval 241"/>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042" name="Line 242"/>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043" name="Oval 243"/>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044" name="Line 244"/>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045" name="Group 245"/>
              <p:cNvGrpSpPr>
                <a:grpSpLocks/>
              </p:cNvGrpSpPr>
              <p:nvPr/>
            </p:nvGrpSpPr>
            <p:grpSpPr bwMode="auto">
              <a:xfrm>
                <a:off x="614" y="2005"/>
                <a:ext cx="81" cy="38"/>
                <a:chOff x="816" y="1680"/>
                <a:chExt cx="463" cy="231"/>
              </a:xfrm>
            </p:grpSpPr>
            <p:sp>
              <p:nvSpPr>
                <p:cNvPr id="77046" name="Oval 246"/>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047" name="Rectangle 247"/>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048" name="Oval 248"/>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049" name="Line 249"/>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050" name="Oval 250"/>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051" name="Line 251"/>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pic>
          <p:nvPicPr>
            <p:cNvPr id="77052" name="Picture 252"/>
            <p:cNvPicPr>
              <a:picLocks noChangeAspect="1" noChangeArrowheads="1"/>
            </p:cNvPicPr>
            <p:nvPr/>
          </p:nvPicPr>
          <p:blipFill>
            <a:blip r:embed="rId4" cstate="print"/>
            <a:srcRect/>
            <a:stretch>
              <a:fillRect/>
            </a:stretch>
          </p:blipFill>
          <p:spPr bwMode="auto">
            <a:xfrm>
              <a:off x="4320" y="1357"/>
              <a:ext cx="299" cy="283"/>
            </a:xfrm>
            <a:prstGeom prst="rect">
              <a:avLst/>
            </a:prstGeom>
            <a:blipFill dpi="0" rotWithShape="0">
              <a:blip cstate="print"/>
              <a:srcRect/>
              <a:stretch>
                <a:fillRect/>
              </a:stretch>
            </a:blipFill>
            <a:ln w="9525">
              <a:noFill/>
              <a:miter lim="800000"/>
              <a:headEnd/>
              <a:tailEnd/>
            </a:ln>
          </p:spPr>
        </p:pic>
        <p:pic>
          <p:nvPicPr>
            <p:cNvPr id="77053" name="Picture 253"/>
            <p:cNvPicPr>
              <a:picLocks noChangeAspect="1" noChangeArrowheads="1"/>
            </p:cNvPicPr>
            <p:nvPr/>
          </p:nvPicPr>
          <p:blipFill>
            <a:blip r:embed="rId4" cstate="print"/>
            <a:srcRect/>
            <a:stretch>
              <a:fillRect/>
            </a:stretch>
          </p:blipFill>
          <p:spPr bwMode="auto">
            <a:xfrm>
              <a:off x="3408" y="1357"/>
              <a:ext cx="299" cy="283"/>
            </a:xfrm>
            <a:prstGeom prst="rect">
              <a:avLst/>
            </a:prstGeom>
            <a:blipFill dpi="0" rotWithShape="0">
              <a:blip cstate="print"/>
              <a:srcRect/>
              <a:stretch>
                <a:fillRect/>
              </a:stretch>
            </a:blipFill>
            <a:ln w="9525">
              <a:noFill/>
              <a:miter lim="800000"/>
              <a:headEnd/>
              <a:tailEnd/>
            </a:ln>
          </p:spPr>
        </p:pic>
      </p:grpSp>
      <p:grpSp>
        <p:nvGrpSpPr>
          <p:cNvPr id="77054" name="Group 254"/>
          <p:cNvGrpSpPr>
            <a:grpSpLocks/>
          </p:cNvGrpSpPr>
          <p:nvPr/>
        </p:nvGrpSpPr>
        <p:grpSpPr bwMode="auto">
          <a:xfrm>
            <a:off x="4876800" y="1752600"/>
            <a:ext cx="3838575" cy="4357688"/>
            <a:chOff x="2967" y="1327"/>
            <a:chExt cx="2418" cy="2745"/>
          </a:xfrm>
        </p:grpSpPr>
        <p:sp>
          <p:nvSpPr>
            <p:cNvPr id="77055" name="Line 255"/>
            <p:cNvSpPr>
              <a:spLocks noChangeShapeType="1"/>
            </p:cNvSpPr>
            <p:nvPr/>
          </p:nvSpPr>
          <p:spPr bwMode="auto">
            <a:xfrm flipH="1">
              <a:off x="3084" y="2089"/>
              <a:ext cx="786" cy="479"/>
            </a:xfrm>
            <a:prstGeom prst="line">
              <a:avLst/>
            </a:prstGeom>
            <a:noFill/>
            <a:ln w="25560">
              <a:solidFill>
                <a:srgbClr val="000000"/>
              </a:solidFill>
              <a:round/>
              <a:headEnd/>
              <a:tailEnd/>
            </a:ln>
          </p:spPr>
          <p:txBody>
            <a:bodyPr/>
            <a:lstStyle/>
            <a:p>
              <a:endParaRPr lang="tr-TR"/>
            </a:p>
          </p:txBody>
        </p:sp>
        <p:sp>
          <p:nvSpPr>
            <p:cNvPr id="77056" name="Line 256"/>
            <p:cNvSpPr>
              <a:spLocks noChangeShapeType="1"/>
            </p:cNvSpPr>
            <p:nvPr/>
          </p:nvSpPr>
          <p:spPr bwMode="auto">
            <a:xfrm flipH="1" flipV="1">
              <a:off x="4139" y="2076"/>
              <a:ext cx="993" cy="493"/>
            </a:xfrm>
            <a:prstGeom prst="line">
              <a:avLst/>
            </a:prstGeom>
            <a:noFill/>
            <a:ln w="25560">
              <a:solidFill>
                <a:srgbClr val="000000"/>
              </a:solidFill>
              <a:round/>
              <a:headEnd/>
              <a:tailEnd/>
            </a:ln>
          </p:spPr>
          <p:txBody>
            <a:bodyPr/>
            <a:lstStyle/>
            <a:p>
              <a:endParaRPr lang="tr-TR"/>
            </a:p>
          </p:txBody>
        </p:sp>
        <p:sp>
          <p:nvSpPr>
            <p:cNvPr id="77057" name="Line 257"/>
            <p:cNvSpPr>
              <a:spLocks noChangeShapeType="1"/>
            </p:cNvSpPr>
            <p:nvPr/>
          </p:nvSpPr>
          <p:spPr bwMode="auto">
            <a:xfrm flipV="1">
              <a:off x="3825" y="2156"/>
              <a:ext cx="190" cy="413"/>
            </a:xfrm>
            <a:prstGeom prst="line">
              <a:avLst/>
            </a:prstGeom>
            <a:noFill/>
            <a:ln w="25560">
              <a:solidFill>
                <a:srgbClr val="000000"/>
              </a:solidFill>
              <a:round/>
              <a:headEnd/>
              <a:tailEnd/>
            </a:ln>
          </p:spPr>
          <p:txBody>
            <a:bodyPr/>
            <a:lstStyle/>
            <a:p>
              <a:endParaRPr lang="tr-TR"/>
            </a:p>
          </p:txBody>
        </p:sp>
        <p:sp>
          <p:nvSpPr>
            <p:cNvPr id="77058" name="Line 258"/>
            <p:cNvSpPr>
              <a:spLocks noChangeShapeType="1"/>
            </p:cNvSpPr>
            <p:nvPr/>
          </p:nvSpPr>
          <p:spPr bwMode="auto">
            <a:xfrm flipH="1" flipV="1">
              <a:off x="4142" y="2131"/>
              <a:ext cx="286" cy="327"/>
            </a:xfrm>
            <a:prstGeom prst="line">
              <a:avLst/>
            </a:prstGeom>
            <a:noFill/>
            <a:ln w="25560">
              <a:solidFill>
                <a:srgbClr val="000000"/>
              </a:solidFill>
              <a:round/>
              <a:headEnd/>
              <a:tailEnd/>
            </a:ln>
          </p:spPr>
          <p:txBody>
            <a:bodyPr/>
            <a:lstStyle/>
            <a:p>
              <a:endParaRPr lang="tr-TR"/>
            </a:p>
          </p:txBody>
        </p:sp>
        <p:sp>
          <p:nvSpPr>
            <p:cNvPr id="77059" name="Line 259"/>
            <p:cNvSpPr>
              <a:spLocks noChangeShapeType="1"/>
            </p:cNvSpPr>
            <p:nvPr/>
          </p:nvSpPr>
          <p:spPr bwMode="auto">
            <a:xfrm>
              <a:off x="3259" y="1547"/>
              <a:ext cx="637" cy="455"/>
            </a:xfrm>
            <a:prstGeom prst="line">
              <a:avLst/>
            </a:prstGeom>
            <a:noFill/>
            <a:ln w="25560">
              <a:solidFill>
                <a:srgbClr val="000000"/>
              </a:solidFill>
              <a:round/>
              <a:headEnd/>
              <a:tailEnd/>
            </a:ln>
          </p:spPr>
          <p:txBody>
            <a:bodyPr/>
            <a:lstStyle/>
            <a:p>
              <a:endParaRPr lang="tr-TR"/>
            </a:p>
          </p:txBody>
        </p:sp>
        <p:sp>
          <p:nvSpPr>
            <p:cNvPr id="77060" name="Line 260"/>
            <p:cNvSpPr>
              <a:spLocks noChangeShapeType="1"/>
            </p:cNvSpPr>
            <p:nvPr/>
          </p:nvSpPr>
          <p:spPr bwMode="auto">
            <a:xfrm flipH="1">
              <a:off x="4162" y="1522"/>
              <a:ext cx="379" cy="406"/>
            </a:xfrm>
            <a:prstGeom prst="line">
              <a:avLst/>
            </a:prstGeom>
            <a:noFill/>
            <a:ln w="25560">
              <a:solidFill>
                <a:srgbClr val="000000"/>
              </a:solidFill>
              <a:round/>
              <a:headEnd/>
              <a:tailEnd/>
            </a:ln>
          </p:spPr>
          <p:txBody>
            <a:bodyPr/>
            <a:lstStyle/>
            <a:p>
              <a:endParaRPr lang="tr-TR"/>
            </a:p>
          </p:txBody>
        </p:sp>
        <p:sp>
          <p:nvSpPr>
            <p:cNvPr id="77061" name="Line 261"/>
            <p:cNvSpPr>
              <a:spLocks noChangeShapeType="1"/>
            </p:cNvSpPr>
            <p:nvPr/>
          </p:nvSpPr>
          <p:spPr bwMode="auto">
            <a:xfrm>
              <a:off x="3733" y="1566"/>
              <a:ext cx="212" cy="361"/>
            </a:xfrm>
            <a:prstGeom prst="line">
              <a:avLst/>
            </a:prstGeom>
            <a:noFill/>
            <a:ln w="25560">
              <a:solidFill>
                <a:srgbClr val="000000"/>
              </a:solidFill>
              <a:round/>
              <a:headEnd/>
              <a:tailEnd/>
            </a:ln>
          </p:spPr>
          <p:txBody>
            <a:bodyPr/>
            <a:lstStyle/>
            <a:p>
              <a:endParaRPr lang="tr-TR"/>
            </a:p>
          </p:txBody>
        </p:sp>
        <p:sp>
          <p:nvSpPr>
            <p:cNvPr id="77062" name="Line 262"/>
            <p:cNvSpPr>
              <a:spLocks noChangeShapeType="1"/>
            </p:cNvSpPr>
            <p:nvPr/>
          </p:nvSpPr>
          <p:spPr bwMode="auto">
            <a:xfrm flipH="1">
              <a:off x="4077" y="1516"/>
              <a:ext cx="110" cy="316"/>
            </a:xfrm>
            <a:prstGeom prst="line">
              <a:avLst/>
            </a:prstGeom>
            <a:noFill/>
            <a:ln w="25560">
              <a:solidFill>
                <a:srgbClr val="000000"/>
              </a:solidFill>
              <a:round/>
              <a:headEnd/>
              <a:tailEnd/>
            </a:ln>
          </p:spPr>
          <p:txBody>
            <a:bodyPr/>
            <a:lstStyle/>
            <a:p>
              <a:endParaRPr lang="tr-TR"/>
            </a:p>
          </p:txBody>
        </p:sp>
        <p:pic>
          <p:nvPicPr>
            <p:cNvPr id="77063" name="Picture 263"/>
            <p:cNvPicPr>
              <a:picLocks noChangeAspect="1" noChangeArrowheads="1"/>
            </p:cNvPicPr>
            <p:nvPr/>
          </p:nvPicPr>
          <p:blipFill>
            <a:blip r:embed="rId5" cstate="print"/>
            <a:srcRect/>
            <a:stretch>
              <a:fillRect/>
            </a:stretch>
          </p:blipFill>
          <p:spPr bwMode="auto">
            <a:xfrm>
              <a:off x="4233" y="2391"/>
              <a:ext cx="507" cy="900"/>
            </a:xfrm>
            <a:prstGeom prst="rect">
              <a:avLst/>
            </a:prstGeom>
            <a:noFill/>
          </p:spPr>
        </p:pic>
        <p:grpSp>
          <p:nvGrpSpPr>
            <p:cNvPr id="77064" name="Group 264"/>
            <p:cNvGrpSpPr>
              <a:grpSpLocks/>
            </p:cNvGrpSpPr>
            <p:nvPr/>
          </p:nvGrpSpPr>
          <p:grpSpPr bwMode="auto">
            <a:xfrm>
              <a:off x="4348" y="2855"/>
              <a:ext cx="216" cy="130"/>
              <a:chOff x="4793" y="3088"/>
              <a:chExt cx="239" cy="143"/>
            </a:xfrm>
          </p:grpSpPr>
          <p:sp>
            <p:nvSpPr>
              <p:cNvPr id="77065" name="Oval 265"/>
              <p:cNvSpPr>
                <a:spLocks noChangeArrowheads="1"/>
              </p:cNvSpPr>
              <p:nvPr/>
            </p:nvSpPr>
            <p:spPr bwMode="auto">
              <a:xfrm>
                <a:off x="4793" y="3184"/>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66" name="Oval 266"/>
              <p:cNvSpPr>
                <a:spLocks noChangeArrowheads="1"/>
              </p:cNvSpPr>
              <p:nvPr/>
            </p:nvSpPr>
            <p:spPr bwMode="auto">
              <a:xfrm>
                <a:off x="4793" y="3164"/>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67" name="Oval 267"/>
              <p:cNvSpPr>
                <a:spLocks noChangeArrowheads="1"/>
              </p:cNvSpPr>
              <p:nvPr/>
            </p:nvSpPr>
            <p:spPr bwMode="auto">
              <a:xfrm>
                <a:off x="4793" y="3145"/>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68" name="Oval 268"/>
              <p:cNvSpPr>
                <a:spLocks noChangeArrowheads="1"/>
              </p:cNvSpPr>
              <p:nvPr/>
            </p:nvSpPr>
            <p:spPr bwMode="auto">
              <a:xfrm>
                <a:off x="4793" y="3126"/>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69" name="Oval 269"/>
              <p:cNvSpPr>
                <a:spLocks noChangeArrowheads="1"/>
              </p:cNvSpPr>
              <p:nvPr/>
            </p:nvSpPr>
            <p:spPr bwMode="auto">
              <a:xfrm>
                <a:off x="4793" y="3107"/>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70" name="Oval 270"/>
              <p:cNvSpPr>
                <a:spLocks noChangeArrowheads="1"/>
              </p:cNvSpPr>
              <p:nvPr/>
            </p:nvSpPr>
            <p:spPr bwMode="auto">
              <a:xfrm>
                <a:off x="4793" y="3088"/>
                <a:ext cx="240" cy="49"/>
              </a:xfrm>
              <a:prstGeom prst="ellipse">
                <a:avLst/>
              </a:prstGeom>
              <a:solidFill>
                <a:schemeClr val="folHlink"/>
              </a:solidFill>
              <a:ln w="6480">
                <a:solidFill>
                  <a:srgbClr val="000000"/>
                </a:solidFill>
                <a:round/>
                <a:headEnd/>
                <a:tailEnd/>
              </a:ln>
            </p:spPr>
            <p:txBody>
              <a:bodyPr wrap="none" anchor="ctr"/>
              <a:lstStyle/>
              <a:p>
                <a:endParaRPr lang="tr-TR"/>
              </a:p>
            </p:txBody>
          </p:sp>
        </p:grpSp>
        <p:sp>
          <p:nvSpPr>
            <p:cNvPr id="77071" name="Line 271"/>
            <p:cNvSpPr>
              <a:spLocks noChangeShapeType="1"/>
            </p:cNvSpPr>
            <p:nvPr/>
          </p:nvSpPr>
          <p:spPr bwMode="auto">
            <a:xfrm flipH="1">
              <a:off x="4117" y="2398"/>
              <a:ext cx="6" cy="1674"/>
            </a:xfrm>
            <a:prstGeom prst="line">
              <a:avLst/>
            </a:prstGeom>
            <a:noFill/>
            <a:ln w="38160">
              <a:solidFill>
                <a:srgbClr val="000000"/>
              </a:solidFill>
              <a:round/>
              <a:headEnd/>
              <a:tailEnd/>
            </a:ln>
          </p:spPr>
          <p:txBody>
            <a:bodyPr/>
            <a:lstStyle/>
            <a:p>
              <a:endParaRPr lang="tr-TR"/>
            </a:p>
          </p:txBody>
        </p:sp>
        <p:sp>
          <p:nvSpPr>
            <p:cNvPr id="77072" name="AutoShape 272"/>
            <p:cNvSpPr>
              <a:spLocks noChangeArrowheads="1"/>
            </p:cNvSpPr>
            <p:nvPr/>
          </p:nvSpPr>
          <p:spPr bwMode="auto">
            <a:xfrm>
              <a:off x="3054" y="2993"/>
              <a:ext cx="886" cy="390"/>
            </a:xfrm>
            <a:prstGeom prst="roundRect">
              <a:avLst>
                <a:gd name="adj" fmla="val 190"/>
              </a:avLst>
            </a:prstGeom>
            <a:noFill/>
            <a:ln w="9525">
              <a:noFill/>
              <a:round/>
              <a:headEnd/>
              <a:tailEnd/>
            </a:ln>
          </p:spPr>
          <p:txBody>
            <a:bodyPr wrap="none" lIns="81639" tIns="42452" rIns="81639" bIns="42452">
              <a:spAutoFit/>
            </a:bodyPr>
            <a:lstStyle/>
            <a:p>
              <a:pPr algn="ctr" defTabSz="828675" eaLnBrk="1">
                <a:lnSpc>
                  <a:spcPct val="97000"/>
                </a:lnSpc>
                <a:buClr>
                  <a:srgbClr val="000000"/>
                </a:buClr>
                <a:buSzPct val="45000"/>
                <a:buFont typeface="StarSymbol" pitchFamily="2" charset="0"/>
                <a:buNone/>
                <a:tabLst>
                  <a:tab pos="657225" algn="l"/>
                  <a:tab pos="1312863" algn="l"/>
                </a:tabLst>
              </a:pPr>
              <a:r>
                <a:rPr kumimoji="0" lang="en-GB" sz="1800" b="1">
                  <a:solidFill>
                    <a:srgbClr val="000000"/>
                  </a:solidFill>
                  <a:latin typeface="Arial" charset="0"/>
                </a:rPr>
                <a:t>Application</a:t>
              </a:r>
            </a:p>
            <a:p>
              <a:pPr algn="ctr" defTabSz="828675" eaLnBrk="1">
                <a:lnSpc>
                  <a:spcPct val="97000"/>
                </a:lnSpc>
                <a:buClr>
                  <a:srgbClr val="000000"/>
                </a:buClr>
                <a:buSzPct val="45000"/>
                <a:buFont typeface="StarSymbol" pitchFamily="2" charset="0"/>
                <a:buNone/>
                <a:tabLst>
                  <a:tab pos="657225" algn="l"/>
                  <a:tab pos="1312863" algn="l"/>
                </a:tabLst>
              </a:pPr>
              <a:r>
                <a:rPr kumimoji="0" lang="en-GB" sz="1800" b="1">
                  <a:solidFill>
                    <a:srgbClr val="000000"/>
                  </a:solidFill>
                  <a:latin typeface="Arial" charset="0"/>
                </a:rPr>
                <a:t>Servers</a:t>
              </a:r>
            </a:p>
          </p:txBody>
        </p:sp>
        <p:grpSp>
          <p:nvGrpSpPr>
            <p:cNvPr id="77073" name="Group 273"/>
            <p:cNvGrpSpPr>
              <a:grpSpLocks/>
            </p:cNvGrpSpPr>
            <p:nvPr/>
          </p:nvGrpSpPr>
          <p:grpSpPr bwMode="auto">
            <a:xfrm>
              <a:off x="4348" y="3030"/>
              <a:ext cx="216" cy="129"/>
              <a:chOff x="4793" y="3280"/>
              <a:chExt cx="239" cy="143"/>
            </a:xfrm>
          </p:grpSpPr>
          <p:sp>
            <p:nvSpPr>
              <p:cNvPr id="77074" name="Oval 274"/>
              <p:cNvSpPr>
                <a:spLocks noChangeArrowheads="1"/>
              </p:cNvSpPr>
              <p:nvPr/>
            </p:nvSpPr>
            <p:spPr bwMode="auto">
              <a:xfrm>
                <a:off x="4793" y="3375"/>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75" name="Oval 275"/>
              <p:cNvSpPr>
                <a:spLocks noChangeArrowheads="1"/>
              </p:cNvSpPr>
              <p:nvPr/>
            </p:nvSpPr>
            <p:spPr bwMode="auto">
              <a:xfrm>
                <a:off x="4793" y="3356"/>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76" name="Oval 276"/>
              <p:cNvSpPr>
                <a:spLocks noChangeArrowheads="1"/>
              </p:cNvSpPr>
              <p:nvPr/>
            </p:nvSpPr>
            <p:spPr bwMode="auto">
              <a:xfrm>
                <a:off x="4793" y="3337"/>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77" name="Oval 277"/>
              <p:cNvSpPr>
                <a:spLocks noChangeArrowheads="1"/>
              </p:cNvSpPr>
              <p:nvPr/>
            </p:nvSpPr>
            <p:spPr bwMode="auto">
              <a:xfrm>
                <a:off x="4793" y="3318"/>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78" name="Oval 278"/>
              <p:cNvSpPr>
                <a:spLocks noChangeArrowheads="1"/>
              </p:cNvSpPr>
              <p:nvPr/>
            </p:nvSpPr>
            <p:spPr bwMode="auto">
              <a:xfrm>
                <a:off x="4793" y="3299"/>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79" name="Oval 279"/>
              <p:cNvSpPr>
                <a:spLocks noChangeArrowheads="1"/>
              </p:cNvSpPr>
              <p:nvPr/>
            </p:nvSpPr>
            <p:spPr bwMode="auto">
              <a:xfrm>
                <a:off x="4793" y="3280"/>
                <a:ext cx="240" cy="49"/>
              </a:xfrm>
              <a:prstGeom prst="ellipse">
                <a:avLst/>
              </a:prstGeom>
              <a:solidFill>
                <a:schemeClr val="folHlink"/>
              </a:solidFill>
              <a:ln w="6480">
                <a:solidFill>
                  <a:srgbClr val="000000"/>
                </a:solidFill>
                <a:round/>
                <a:headEnd/>
                <a:tailEnd/>
              </a:ln>
            </p:spPr>
            <p:txBody>
              <a:bodyPr wrap="none" anchor="ctr"/>
              <a:lstStyle/>
              <a:p>
                <a:endParaRPr lang="tr-TR"/>
              </a:p>
            </p:txBody>
          </p:sp>
        </p:grpSp>
        <p:pic>
          <p:nvPicPr>
            <p:cNvPr id="77080" name="Picture 280"/>
            <p:cNvPicPr>
              <a:picLocks noChangeAspect="1" noChangeArrowheads="1"/>
            </p:cNvPicPr>
            <p:nvPr/>
          </p:nvPicPr>
          <p:blipFill>
            <a:blip r:embed="rId5" cstate="print"/>
            <a:srcRect/>
            <a:stretch>
              <a:fillRect/>
            </a:stretch>
          </p:blipFill>
          <p:spPr bwMode="auto">
            <a:xfrm>
              <a:off x="4827" y="2388"/>
              <a:ext cx="518" cy="900"/>
            </a:xfrm>
            <a:prstGeom prst="rect">
              <a:avLst/>
            </a:prstGeom>
            <a:noFill/>
          </p:spPr>
        </p:pic>
        <p:grpSp>
          <p:nvGrpSpPr>
            <p:cNvPr id="77081" name="Group 281"/>
            <p:cNvGrpSpPr>
              <a:grpSpLocks/>
            </p:cNvGrpSpPr>
            <p:nvPr/>
          </p:nvGrpSpPr>
          <p:grpSpPr bwMode="auto">
            <a:xfrm>
              <a:off x="4958" y="2867"/>
              <a:ext cx="217" cy="130"/>
              <a:chOff x="5465" y="3088"/>
              <a:chExt cx="240" cy="143"/>
            </a:xfrm>
          </p:grpSpPr>
          <p:sp>
            <p:nvSpPr>
              <p:cNvPr id="77082" name="Oval 282"/>
              <p:cNvSpPr>
                <a:spLocks noChangeArrowheads="1"/>
              </p:cNvSpPr>
              <p:nvPr/>
            </p:nvSpPr>
            <p:spPr bwMode="auto">
              <a:xfrm>
                <a:off x="5465" y="3184"/>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83" name="Oval 283"/>
              <p:cNvSpPr>
                <a:spLocks noChangeArrowheads="1"/>
              </p:cNvSpPr>
              <p:nvPr/>
            </p:nvSpPr>
            <p:spPr bwMode="auto">
              <a:xfrm>
                <a:off x="5465" y="3164"/>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84" name="Oval 284"/>
              <p:cNvSpPr>
                <a:spLocks noChangeArrowheads="1"/>
              </p:cNvSpPr>
              <p:nvPr/>
            </p:nvSpPr>
            <p:spPr bwMode="auto">
              <a:xfrm>
                <a:off x="5465" y="3145"/>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85" name="Oval 285"/>
              <p:cNvSpPr>
                <a:spLocks noChangeArrowheads="1"/>
              </p:cNvSpPr>
              <p:nvPr/>
            </p:nvSpPr>
            <p:spPr bwMode="auto">
              <a:xfrm>
                <a:off x="5465" y="3126"/>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86" name="Oval 286"/>
              <p:cNvSpPr>
                <a:spLocks noChangeArrowheads="1"/>
              </p:cNvSpPr>
              <p:nvPr/>
            </p:nvSpPr>
            <p:spPr bwMode="auto">
              <a:xfrm>
                <a:off x="5465" y="3107"/>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87" name="Oval 287"/>
              <p:cNvSpPr>
                <a:spLocks noChangeArrowheads="1"/>
              </p:cNvSpPr>
              <p:nvPr/>
            </p:nvSpPr>
            <p:spPr bwMode="auto">
              <a:xfrm>
                <a:off x="5465" y="3088"/>
                <a:ext cx="240" cy="49"/>
              </a:xfrm>
              <a:prstGeom prst="ellipse">
                <a:avLst/>
              </a:prstGeom>
              <a:solidFill>
                <a:schemeClr val="folHlink"/>
              </a:solidFill>
              <a:ln w="6480">
                <a:solidFill>
                  <a:srgbClr val="000000"/>
                </a:solidFill>
                <a:round/>
                <a:headEnd/>
                <a:tailEnd/>
              </a:ln>
            </p:spPr>
            <p:txBody>
              <a:bodyPr wrap="none" anchor="ctr"/>
              <a:lstStyle/>
              <a:p>
                <a:endParaRPr lang="tr-TR"/>
              </a:p>
            </p:txBody>
          </p:sp>
        </p:grpSp>
        <p:grpSp>
          <p:nvGrpSpPr>
            <p:cNvPr id="77088" name="Group 288"/>
            <p:cNvGrpSpPr>
              <a:grpSpLocks/>
            </p:cNvGrpSpPr>
            <p:nvPr/>
          </p:nvGrpSpPr>
          <p:grpSpPr bwMode="auto">
            <a:xfrm>
              <a:off x="4958" y="3041"/>
              <a:ext cx="217" cy="130"/>
              <a:chOff x="5465" y="3280"/>
              <a:chExt cx="240" cy="143"/>
            </a:xfrm>
          </p:grpSpPr>
          <p:sp>
            <p:nvSpPr>
              <p:cNvPr id="77089" name="Oval 289"/>
              <p:cNvSpPr>
                <a:spLocks noChangeArrowheads="1"/>
              </p:cNvSpPr>
              <p:nvPr/>
            </p:nvSpPr>
            <p:spPr bwMode="auto">
              <a:xfrm>
                <a:off x="5465" y="3375"/>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90" name="Oval 290"/>
              <p:cNvSpPr>
                <a:spLocks noChangeArrowheads="1"/>
              </p:cNvSpPr>
              <p:nvPr/>
            </p:nvSpPr>
            <p:spPr bwMode="auto">
              <a:xfrm>
                <a:off x="5465" y="3356"/>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91" name="Oval 291"/>
              <p:cNvSpPr>
                <a:spLocks noChangeArrowheads="1"/>
              </p:cNvSpPr>
              <p:nvPr/>
            </p:nvSpPr>
            <p:spPr bwMode="auto">
              <a:xfrm>
                <a:off x="5465" y="3337"/>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92" name="Oval 292"/>
              <p:cNvSpPr>
                <a:spLocks noChangeArrowheads="1"/>
              </p:cNvSpPr>
              <p:nvPr/>
            </p:nvSpPr>
            <p:spPr bwMode="auto">
              <a:xfrm>
                <a:off x="5465" y="3318"/>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93" name="Oval 293"/>
              <p:cNvSpPr>
                <a:spLocks noChangeArrowheads="1"/>
              </p:cNvSpPr>
              <p:nvPr/>
            </p:nvSpPr>
            <p:spPr bwMode="auto">
              <a:xfrm>
                <a:off x="5465" y="3299"/>
                <a:ext cx="240" cy="49"/>
              </a:xfrm>
              <a:prstGeom prst="ellipse">
                <a:avLst/>
              </a:prstGeom>
              <a:solidFill>
                <a:schemeClr val="folHlink"/>
              </a:solidFill>
              <a:ln w="6480">
                <a:solidFill>
                  <a:srgbClr val="000000"/>
                </a:solidFill>
                <a:round/>
                <a:headEnd/>
                <a:tailEnd/>
              </a:ln>
            </p:spPr>
            <p:txBody>
              <a:bodyPr wrap="none" anchor="ctr"/>
              <a:lstStyle/>
              <a:p>
                <a:endParaRPr lang="tr-TR"/>
              </a:p>
            </p:txBody>
          </p:sp>
          <p:sp>
            <p:nvSpPr>
              <p:cNvPr id="77094" name="Oval 294"/>
              <p:cNvSpPr>
                <a:spLocks noChangeArrowheads="1"/>
              </p:cNvSpPr>
              <p:nvPr/>
            </p:nvSpPr>
            <p:spPr bwMode="auto">
              <a:xfrm>
                <a:off x="5465" y="3280"/>
                <a:ext cx="240" cy="49"/>
              </a:xfrm>
              <a:prstGeom prst="ellipse">
                <a:avLst/>
              </a:prstGeom>
              <a:solidFill>
                <a:schemeClr val="folHlink"/>
              </a:solidFill>
              <a:ln w="6480">
                <a:solidFill>
                  <a:srgbClr val="000000"/>
                </a:solidFill>
                <a:round/>
                <a:headEnd/>
                <a:tailEnd/>
              </a:ln>
            </p:spPr>
            <p:txBody>
              <a:bodyPr wrap="none" anchor="ctr"/>
              <a:lstStyle/>
              <a:p>
                <a:endParaRPr lang="tr-TR"/>
              </a:p>
            </p:txBody>
          </p:sp>
        </p:grpSp>
        <p:sp>
          <p:nvSpPr>
            <p:cNvPr id="77095" name="AutoShape 295"/>
            <p:cNvSpPr>
              <a:spLocks noChangeArrowheads="1"/>
            </p:cNvSpPr>
            <p:nvPr/>
          </p:nvSpPr>
          <p:spPr bwMode="auto">
            <a:xfrm>
              <a:off x="4171" y="3291"/>
              <a:ext cx="1214" cy="558"/>
            </a:xfrm>
            <a:prstGeom prst="roundRect">
              <a:avLst>
                <a:gd name="adj" fmla="val 130"/>
              </a:avLst>
            </a:prstGeom>
            <a:noFill/>
            <a:ln w="9525">
              <a:noFill/>
              <a:round/>
              <a:headEnd/>
              <a:tailEnd/>
            </a:ln>
          </p:spPr>
          <p:txBody>
            <a:bodyPr wrap="none" lIns="81639" tIns="42452" rIns="81639" bIns="42452">
              <a:spAutoFit/>
            </a:bodyPr>
            <a:lstStyle/>
            <a:p>
              <a:pPr algn="ctr" defTabSz="828675" eaLnBrk="1">
                <a:lnSpc>
                  <a:spcPct val="97000"/>
                </a:lnSpc>
                <a:buClr>
                  <a:srgbClr val="000000"/>
                </a:buClr>
                <a:buSzPct val="45000"/>
                <a:buFont typeface="StarSymbol" pitchFamily="2" charset="0"/>
                <a:buNone/>
                <a:tabLst>
                  <a:tab pos="657225" algn="l"/>
                  <a:tab pos="1312863" algn="l"/>
                  <a:tab pos="1970088" algn="l"/>
                </a:tabLst>
              </a:pPr>
              <a:r>
                <a:rPr kumimoji="0" lang="en-GB" sz="1800" b="1">
                  <a:solidFill>
                    <a:srgbClr val="000000"/>
                  </a:solidFill>
                  <a:latin typeface="Arial" charset="0"/>
                </a:rPr>
                <a:t>NAS Appliances</a:t>
              </a:r>
            </a:p>
            <a:p>
              <a:pPr algn="ctr" defTabSz="828675" eaLnBrk="1">
                <a:lnSpc>
                  <a:spcPct val="97000"/>
                </a:lnSpc>
                <a:buClr>
                  <a:srgbClr val="000000"/>
                </a:buClr>
                <a:buSzPct val="45000"/>
                <a:buFont typeface="StarSymbol" pitchFamily="2" charset="0"/>
                <a:buNone/>
                <a:tabLst>
                  <a:tab pos="657225" algn="l"/>
                  <a:tab pos="1312863" algn="l"/>
                  <a:tab pos="1970088" algn="l"/>
                </a:tabLst>
              </a:pPr>
              <a:r>
                <a:rPr kumimoji="0" lang="en-GB" sz="1800" b="1">
                  <a:solidFill>
                    <a:srgbClr val="000000"/>
                  </a:solidFill>
                  <a:latin typeface="Arial" charset="0"/>
                </a:rPr>
                <a:t>or</a:t>
              </a:r>
            </a:p>
            <a:p>
              <a:pPr algn="ctr" defTabSz="828675" eaLnBrk="1">
                <a:lnSpc>
                  <a:spcPct val="97000"/>
                </a:lnSpc>
                <a:buClr>
                  <a:srgbClr val="000000"/>
                </a:buClr>
                <a:buSzPct val="45000"/>
                <a:buFont typeface="StarSymbol" pitchFamily="2" charset="0"/>
                <a:buNone/>
                <a:tabLst>
                  <a:tab pos="657225" algn="l"/>
                  <a:tab pos="1312863" algn="l"/>
                  <a:tab pos="1970088" algn="l"/>
                </a:tabLst>
              </a:pPr>
              <a:r>
                <a:rPr kumimoji="0" lang="en-GB" sz="1800" b="1">
                  <a:solidFill>
                    <a:srgbClr val="000000"/>
                  </a:solidFill>
                  <a:latin typeface="Arial" charset="0"/>
                </a:rPr>
                <a:t>NAS Head Ends</a:t>
              </a:r>
            </a:p>
          </p:txBody>
        </p:sp>
        <p:sp>
          <p:nvSpPr>
            <p:cNvPr id="77096" name="Text Box 296"/>
            <p:cNvSpPr txBox="1">
              <a:spLocks noChangeArrowheads="1"/>
            </p:cNvSpPr>
            <p:nvPr/>
          </p:nvSpPr>
          <p:spPr bwMode="auto">
            <a:xfrm>
              <a:off x="4217" y="2594"/>
              <a:ext cx="523"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Generic</a:t>
              </a:r>
            </a:p>
          </p:txBody>
        </p:sp>
        <p:sp>
          <p:nvSpPr>
            <p:cNvPr id="77097" name="Text Box 297"/>
            <p:cNvSpPr txBox="1">
              <a:spLocks noChangeArrowheads="1"/>
            </p:cNvSpPr>
            <p:nvPr/>
          </p:nvSpPr>
          <p:spPr bwMode="auto">
            <a:xfrm>
              <a:off x="4783" y="2594"/>
              <a:ext cx="523"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Generic</a:t>
              </a:r>
            </a:p>
          </p:txBody>
        </p:sp>
        <p:sp>
          <p:nvSpPr>
            <p:cNvPr id="77098" name="Line 298"/>
            <p:cNvSpPr>
              <a:spLocks noChangeShapeType="1"/>
            </p:cNvSpPr>
            <p:nvPr/>
          </p:nvSpPr>
          <p:spPr bwMode="auto">
            <a:xfrm flipH="1">
              <a:off x="3433" y="2132"/>
              <a:ext cx="468" cy="436"/>
            </a:xfrm>
            <a:prstGeom prst="line">
              <a:avLst/>
            </a:prstGeom>
            <a:noFill/>
            <a:ln w="25560">
              <a:solidFill>
                <a:srgbClr val="000000"/>
              </a:solidFill>
              <a:round/>
              <a:headEnd/>
              <a:tailEnd/>
            </a:ln>
          </p:spPr>
          <p:txBody>
            <a:bodyPr/>
            <a:lstStyle/>
            <a:p>
              <a:endParaRPr lang="tr-TR"/>
            </a:p>
          </p:txBody>
        </p:sp>
        <p:pic>
          <p:nvPicPr>
            <p:cNvPr id="77099" name="Picture 299"/>
            <p:cNvPicPr>
              <a:picLocks noChangeAspect="1" noChangeArrowheads="1"/>
            </p:cNvPicPr>
            <p:nvPr/>
          </p:nvPicPr>
          <p:blipFill>
            <a:blip r:embed="rId5" cstate="print"/>
            <a:srcRect/>
            <a:stretch>
              <a:fillRect/>
            </a:stretch>
          </p:blipFill>
          <p:spPr bwMode="auto">
            <a:xfrm>
              <a:off x="3022" y="2393"/>
              <a:ext cx="318" cy="494"/>
            </a:xfrm>
            <a:prstGeom prst="rect">
              <a:avLst/>
            </a:prstGeom>
            <a:noFill/>
          </p:spPr>
        </p:pic>
        <p:sp>
          <p:nvSpPr>
            <p:cNvPr id="77100" name="Text Box 300"/>
            <p:cNvSpPr txBox="1">
              <a:spLocks noChangeArrowheads="1"/>
            </p:cNvSpPr>
            <p:nvPr/>
          </p:nvSpPr>
          <p:spPr bwMode="auto">
            <a:xfrm>
              <a:off x="2967" y="2479"/>
              <a:ext cx="411"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Win2k</a:t>
              </a:r>
            </a:p>
          </p:txBody>
        </p:sp>
        <p:pic>
          <p:nvPicPr>
            <p:cNvPr id="77101" name="Picture 301"/>
            <p:cNvPicPr>
              <a:picLocks noChangeAspect="1" noChangeArrowheads="1"/>
            </p:cNvPicPr>
            <p:nvPr/>
          </p:nvPicPr>
          <p:blipFill>
            <a:blip r:embed="rId5" cstate="print"/>
            <a:srcRect/>
            <a:stretch>
              <a:fillRect/>
            </a:stretch>
          </p:blipFill>
          <p:spPr bwMode="auto">
            <a:xfrm>
              <a:off x="3371" y="2393"/>
              <a:ext cx="318" cy="494"/>
            </a:xfrm>
            <a:prstGeom prst="rect">
              <a:avLst/>
            </a:prstGeom>
            <a:noFill/>
          </p:spPr>
        </p:pic>
        <p:sp>
          <p:nvSpPr>
            <p:cNvPr id="77102" name="Text Box 302"/>
            <p:cNvSpPr txBox="1">
              <a:spLocks noChangeArrowheads="1"/>
            </p:cNvSpPr>
            <p:nvPr/>
          </p:nvSpPr>
          <p:spPr bwMode="auto">
            <a:xfrm>
              <a:off x="3291" y="2479"/>
              <a:ext cx="420"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Linux</a:t>
              </a:r>
            </a:p>
          </p:txBody>
        </p:sp>
        <p:pic>
          <p:nvPicPr>
            <p:cNvPr id="77103" name="Picture 303"/>
            <p:cNvPicPr>
              <a:picLocks noChangeAspect="1" noChangeArrowheads="1"/>
            </p:cNvPicPr>
            <p:nvPr/>
          </p:nvPicPr>
          <p:blipFill>
            <a:blip r:embed="rId5" cstate="print"/>
            <a:srcRect/>
            <a:stretch>
              <a:fillRect/>
            </a:stretch>
          </p:blipFill>
          <p:spPr bwMode="auto">
            <a:xfrm>
              <a:off x="3716" y="2393"/>
              <a:ext cx="318" cy="494"/>
            </a:xfrm>
            <a:prstGeom prst="rect">
              <a:avLst/>
            </a:prstGeom>
            <a:noFill/>
          </p:spPr>
        </p:pic>
        <p:sp>
          <p:nvSpPr>
            <p:cNvPr id="77104" name="Text Box 304"/>
            <p:cNvSpPr txBox="1">
              <a:spLocks noChangeArrowheads="1"/>
            </p:cNvSpPr>
            <p:nvPr/>
          </p:nvSpPr>
          <p:spPr bwMode="auto">
            <a:xfrm>
              <a:off x="3670" y="2479"/>
              <a:ext cx="370" cy="175"/>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788"/>
                </a:spcBef>
                <a:buClr>
                  <a:srgbClr val="000000"/>
                </a:buClr>
                <a:buSzPct val="45000"/>
                <a:buFont typeface="StarSymbol" pitchFamily="2" charset="0"/>
                <a:buNone/>
                <a:tabLst>
                  <a:tab pos="657225" algn="l"/>
                </a:tabLst>
              </a:pPr>
              <a:r>
                <a:rPr kumimoji="0" lang="en-GB" sz="1300" b="1">
                  <a:solidFill>
                    <a:srgbClr val="000000"/>
                  </a:solidFill>
                  <a:latin typeface="Arial" charset="0"/>
                </a:rPr>
                <a:t>Unix</a:t>
              </a:r>
            </a:p>
          </p:txBody>
        </p:sp>
        <p:grpSp>
          <p:nvGrpSpPr>
            <p:cNvPr id="77105" name="Group 305"/>
            <p:cNvGrpSpPr>
              <a:grpSpLocks/>
            </p:cNvGrpSpPr>
            <p:nvPr/>
          </p:nvGrpSpPr>
          <p:grpSpPr bwMode="auto">
            <a:xfrm>
              <a:off x="3076" y="2665"/>
              <a:ext cx="185" cy="130"/>
              <a:chOff x="3417" y="2785"/>
              <a:chExt cx="234" cy="140"/>
            </a:xfrm>
          </p:grpSpPr>
          <p:grpSp>
            <p:nvGrpSpPr>
              <p:cNvPr id="77106" name="Group 306"/>
              <p:cNvGrpSpPr>
                <a:grpSpLocks/>
              </p:cNvGrpSpPr>
              <p:nvPr/>
            </p:nvGrpSpPr>
            <p:grpSpPr bwMode="auto">
              <a:xfrm>
                <a:off x="3417" y="2829"/>
                <a:ext cx="234" cy="96"/>
                <a:chOff x="3417" y="2829"/>
                <a:chExt cx="234" cy="96"/>
              </a:xfrm>
            </p:grpSpPr>
            <p:sp>
              <p:nvSpPr>
                <p:cNvPr id="77107" name="Oval 307"/>
                <p:cNvSpPr>
                  <a:spLocks noChangeArrowheads="1"/>
                </p:cNvSpPr>
                <p:nvPr/>
              </p:nvSpPr>
              <p:spPr bwMode="auto">
                <a:xfrm>
                  <a:off x="3417" y="2854"/>
                  <a:ext cx="234"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08" name="AutoShape 308"/>
                <p:cNvSpPr>
                  <a:spLocks noChangeArrowheads="1"/>
                </p:cNvSpPr>
                <p:nvPr/>
              </p:nvSpPr>
              <p:spPr bwMode="auto">
                <a:xfrm>
                  <a:off x="3418" y="2866"/>
                  <a:ext cx="234"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7109" name="Oval 309"/>
                <p:cNvSpPr>
                  <a:spLocks noChangeArrowheads="1"/>
                </p:cNvSpPr>
                <p:nvPr/>
              </p:nvSpPr>
              <p:spPr bwMode="auto">
                <a:xfrm>
                  <a:off x="3417" y="2829"/>
                  <a:ext cx="234"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10" name="Line 310"/>
                <p:cNvSpPr>
                  <a:spLocks noChangeShapeType="1"/>
                </p:cNvSpPr>
                <p:nvPr/>
              </p:nvSpPr>
              <p:spPr bwMode="auto">
                <a:xfrm>
                  <a:off x="3417" y="2866"/>
                  <a:ext cx="1" cy="24"/>
                </a:xfrm>
                <a:prstGeom prst="line">
                  <a:avLst/>
                </a:prstGeom>
                <a:noFill/>
                <a:ln w="3240">
                  <a:solidFill>
                    <a:srgbClr val="333333"/>
                  </a:solidFill>
                  <a:round/>
                  <a:headEnd/>
                  <a:tailEnd/>
                </a:ln>
              </p:spPr>
              <p:txBody>
                <a:bodyPr/>
                <a:lstStyle/>
                <a:p>
                  <a:endParaRPr lang="tr-TR"/>
                </a:p>
              </p:txBody>
            </p:sp>
            <p:sp>
              <p:nvSpPr>
                <p:cNvPr id="77111" name="Oval 311"/>
                <p:cNvSpPr>
                  <a:spLocks noChangeArrowheads="1"/>
                </p:cNvSpPr>
                <p:nvPr/>
              </p:nvSpPr>
              <p:spPr bwMode="auto">
                <a:xfrm rot="10800000">
                  <a:off x="3512" y="2860"/>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7112" name="Line 312"/>
                <p:cNvSpPr>
                  <a:spLocks noChangeShapeType="1"/>
                </p:cNvSpPr>
                <p:nvPr/>
              </p:nvSpPr>
              <p:spPr bwMode="auto">
                <a:xfrm>
                  <a:off x="3652" y="2866"/>
                  <a:ext cx="1" cy="24"/>
                </a:xfrm>
                <a:prstGeom prst="line">
                  <a:avLst/>
                </a:prstGeom>
                <a:noFill/>
                <a:ln w="3240">
                  <a:solidFill>
                    <a:srgbClr val="333333"/>
                  </a:solidFill>
                  <a:round/>
                  <a:headEnd/>
                  <a:tailEnd/>
                </a:ln>
              </p:spPr>
              <p:txBody>
                <a:bodyPr/>
                <a:lstStyle/>
                <a:p>
                  <a:endParaRPr lang="tr-TR"/>
                </a:p>
              </p:txBody>
            </p:sp>
          </p:grpSp>
          <p:grpSp>
            <p:nvGrpSpPr>
              <p:cNvPr id="77113" name="Group 313"/>
              <p:cNvGrpSpPr>
                <a:grpSpLocks/>
              </p:cNvGrpSpPr>
              <p:nvPr/>
            </p:nvGrpSpPr>
            <p:grpSpPr bwMode="auto">
              <a:xfrm>
                <a:off x="3417" y="2785"/>
                <a:ext cx="234" cy="96"/>
                <a:chOff x="3417" y="2785"/>
                <a:chExt cx="234" cy="96"/>
              </a:xfrm>
            </p:grpSpPr>
            <p:sp>
              <p:nvSpPr>
                <p:cNvPr id="77114" name="Oval 314"/>
                <p:cNvSpPr>
                  <a:spLocks noChangeArrowheads="1"/>
                </p:cNvSpPr>
                <p:nvPr/>
              </p:nvSpPr>
              <p:spPr bwMode="auto">
                <a:xfrm>
                  <a:off x="3417" y="2809"/>
                  <a:ext cx="234"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15" name="AutoShape 315"/>
                <p:cNvSpPr>
                  <a:spLocks noChangeArrowheads="1"/>
                </p:cNvSpPr>
                <p:nvPr/>
              </p:nvSpPr>
              <p:spPr bwMode="auto">
                <a:xfrm>
                  <a:off x="3418" y="2822"/>
                  <a:ext cx="234"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7116" name="Oval 316"/>
                <p:cNvSpPr>
                  <a:spLocks noChangeArrowheads="1"/>
                </p:cNvSpPr>
                <p:nvPr/>
              </p:nvSpPr>
              <p:spPr bwMode="auto">
                <a:xfrm>
                  <a:off x="3417" y="2785"/>
                  <a:ext cx="234"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17" name="Line 317"/>
                <p:cNvSpPr>
                  <a:spLocks noChangeShapeType="1"/>
                </p:cNvSpPr>
                <p:nvPr/>
              </p:nvSpPr>
              <p:spPr bwMode="auto">
                <a:xfrm>
                  <a:off x="3417" y="2822"/>
                  <a:ext cx="1" cy="24"/>
                </a:xfrm>
                <a:prstGeom prst="line">
                  <a:avLst/>
                </a:prstGeom>
                <a:noFill/>
                <a:ln w="3240">
                  <a:solidFill>
                    <a:srgbClr val="333333"/>
                  </a:solidFill>
                  <a:round/>
                  <a:headEnd/>
                  <a:tailEnd/>
                </a:ln>
              </p:spPr>
              <p:txBody>
                <a:bodyPr/>
                <a:lstStyle/>
                <a:p>
                  <a:endParaRPr lang="tr-TR"/>
                </a:p>
              </p:txBody>
            </p:sp>
            <p:sp>
              <p:nvSpPr>
                <p:cNvPr id="77118" name="Oval 318"/>
                <p:cNvSpPr>
                  <a:spLocks noChangeArrowheads="1"/>
                </p:cNvSpPr>
                <p:nvPr/>
              </p:nvSpPr>
              <p:spPr bwMode="auto">
                <a:xfrm rot="10800000">
                  <a:off x="3512" y="2816"/>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7119" name="Line 319"/>
                <p:cNvSpPr>
                  <a:spLocks noChangeShapeType="1"/>
                </p:cNvSpPr>
                <p:nvPr/>
              </p:nvSpPr>
              <p:spPr bwMode="auto">
                <a:xfrm>
                  <a:off x="3652" y="2822"/>
                  <a:ext cx="1" cy="24"/>
                </a:xfrm>
                <a:prstGeom prst="line">
                  <a:avLst/>
                </a:prstGeom>
                <a:noFill/>
                <a:ln w="3240">
                  <a:solidFill>
                    <a:srgbClr val="333333"/>
                  </a:solidFill>
                  <a:round/>
                  <a:headEnd/>
                  <a:tailEnd/>
                </a:ln>
              </p:spPr>
              <p:txBody>
                <a:bodyPr/>
                <a:lstStyle/>
                <a:p>
                  <a:endParaRPr lang="tr-TR"/>
                </a:p>
              </p:txBody>
            </p:sp>
          </p:grpSp>
        </p:grpSp>
        <p:grpSp>
          <p:nvGrpSpPr>
            <p:cNvPr id="77120" name="Group 320"/>
            <p:cNvGrpSpPr>
              <a:grpSpLocks/>
            </p:cNvGrpSpPr>
            <p:nvPr/>
          </p:nvGrpSpPr>
          <p:grpSpPr bwMode="auto">
            <a:xfrm>
              <a:off x="3412" y="2665"/>
              <a:ext cx="185" cy="130"/>
              <a:chOff x="3801" y="2785"/>
              <a:chExt cx="235" cy="140"/>
            </a:xfrm>
          </p:grpSpPr>
          <p:grpSp>
            <p:nvGrpSpPr>
              <p:cNvPr id="77121" name="Group 321"/>
              <p:cNvGrpSpPr>
                <a:grpSpLocks/>
              </p:cNvGrpSpPr>
              <p:nvPr/>
            </p:nvGrpSpPr>
            <p:grpSpPr bwMode="auto">
              <a:xfrm>
                <a:off x="3801" y="2829"/>
                <a:ext cx="235" cy="96"/>
                <a:chOff x="3801" y="2829"/>
                <a:chExt cx="235" cy="96"/>
              </a:xfrm>
            </p:grpSpPr>
            <p:sp>
              <p:nvSpPr>
                <p:cNvPr id="77122" name="Oval 322"/>
                <p:cNvSpPr>
                  <a:spLocks noChangeArrowheads="1"/>
                </p:cNvSpPr>
                <p:nvPr/>
              </p:nvSpPr>
              <p:spPr bwMode="auto">
                <a:xfrm>
                  <a:off x="3801" y="2854"/>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23" name="AutoShape 323"/>
                <p:cNvSpPr>
                  <a:spLocks noChangeArrowheads="1"/>
                </p:cNvSpPr>
                <p:nvPr/>
              </p:nvSpPr>
              <p:spPr bwMode="auto">
                <a:xfrm>
                  <a:off x="3802" y="2866"/>
                  <a:ext cx="235"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7124" name="Oval 324"/>
                <p:cNvSpPr>
                  <a:spLocks noChangeArrowheads="1"/>
                </p:cNvSpPr>
                <p:nvPr/>
              </p:nvSpPr>
              <p:spPr bwMode="auto">
                <a:xfrm>
                  <a:off x="3801" y="2829"/>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25" name="Line 325"/>
                <p:cNvSpPr>
                  <a:spLocks noChangeShapeType="1"/>
                </p:cNvSpPr>
                <p:nvPr/>
              </p:nvSpPr>
              <p:spPr bwMode="auto">
                <a:xfrm>
                  <a:off x="3801" y="2866"/>
                  <a:ext cx="1" cy="24"/>
                </a:xfrm>
                <a:prstGeom prst="line">
                  <a:avLst/>
                </a:prstGeom>
                <a:noFill/>
                <a:ln w="3240">
                  <a:solidFill>
                    <a:srgbClr val="333333"/>
                  </a:solidFill>
                  <a:round/>
                  <a:headEnd/>
                  <a:tailEnd/>
                </a:ln>
              </p:spPr>
              <p:txBody>
                <a:bodyPr/>
                <a:lstStyle/>
                <a:p>
                  <a:endParaRPr lang="tr-TR"/>
                </a:p>
              </p:txBody>
            </p:sp>
            <p:sp>
              <p:nvSpPr>
                <p:cNvPr id="77126" name="Oval 326"/>
                <p:cNvSpPr>
                  <a:spLocks noChangeArrowheads="1"/>
                </p:cNvSpPr>
                <p:nvPr/>
              </p:nvSpPr>
              <p:spPr bwMode="auto">
                <a:xfrm rot="10800000">
                  <a:off x="3896" y="2860"/>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7127" name="Line 327"/>
                <p:cNvSpPr>
                  <a:spLocks noChangeShapeType="1"/>
                </p:cNvSpPr>
                <p:nvPr/>
              </p:nvSpPr>
              <p:spPr bwMode="auto">
                <a:xfrm>
                  <a:off x="4037" y="2866"/>
                  <a:ext cx="1" cy="24"/>
                </a:xfrm>
                <a:prstGeom prst="line">
                  <a:avLst/>
                </a:prstGeom>
                <a:noFill/>
                <a:ln w="3240">
                  <a:solidFill>
                    <a:srgbClr val="333333"/>
                  </a:solidFill>
                  <a:round/>
                  <a:headEnd/>
                  <a:tailEnd/>
                </a:ln>
              </p:spPr>
              <p:txBody>
                <a:bodyPr/>
                <a:lstStyle/>
                <a:p>
                  <a:endParaRPr lang="tr-TR"/>
                </a:p>
              </p:txBody>
            </p:sp>
          </p:grpSp>
          <p:grpSp>
            <p:nvGrpSpPr>
              <p:cNvPr id="77128" name="Group 328"/>
              <p:cNvGrpSpPr>
                <a:grpSpLocks/>
              </p:cNvGrpSpPr>
              <p:nvPr/>
            </p:nvGrpSpPr>
            <p:grpSpPr bwMode="auto">
              <a:xfrm>
                <a:off x="3801" y="2785"/>
                <a:ext cx="235" cy="96"/>
                <a:chOff x="3801" y="2785"/>
                <a:chExt cx="235" cy="96"/>
              </a:xfrm>
            </p:grpSpPr>
            <p:sp>
              <p:nvSpPr>
                <p:cNvPr id="77129" name="Oval 329"/>
                <p:cNvSpPr>
                  <a:spLocks noChangeArrowheads="1"/>
                </p:cNvSpPr>
                <p:nvPr/>
              </p:nvSpPr>
              <p:spPr bwMode="auto">
                <a:xfrm>
                  <a:off x="3801" y="2809"/>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30" name="AutoShape 330"/>
                <p:cNvSpPr>
                  <a:spLocks noChangeArrowheads="1"/>
                </p:cNvSpPr>
                <p:nvPr/>
              </p:nvSpPr>
              <p:spPr bwMode="auto">
                <a:xfrm>
                  <a:off x="3802" y="2822"/>
                  <a:ext cx="235"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7131" name="Oval 331"/>
                <p:cNvSpPr>
                  <a:spLocks noChangeArrowheads="1"/>
                </p:cNvSpPr>
                <p:nvPr/>
              </p:nvSpPr>
              <p:spPr bwMode="auto">
                <a:xfrm>
                  <a:off x="3801" y="2785"/>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32" name="Line 332"/>
                <p:cNvSpPr>
                  <a:spLocks noChangeShapeType="1"/>
                </p:cNvSpPr>
                <p:nvPr/>
              </p:nvSpPr>
              <p:spPr bwMode="auto">
                <a:xfrm>
                  <a:off x="3801" y="2822"/>
                  <a:ext cx="1" cy="24"/>
                </a:xfrm>
                <a:prstGeom prst="line">
                  <a:avLst/>
                </a:prstGeom>
                <a:noFill/>
                <a:ln w="3240">
                  <a:solidFill>
                    <a:srgbClr val="333333"/>
                  </a:solidFill>
                  <a:round/>
                  <a:headEnd/>
                  <a:tailEnd/>
                </a:ln>
              </p:spPr>
              <p:txBody>
                <a:bodyPr/>
                <a:lstStyle/>
                <a:p>
                  <a:endParaRPr lang="tr-TR"/>
                </a:p>
              </p:txBody>
            </p:sp>
            <p:sp>
              <p:nvSpPr>
                <p:cNvPr id="77133" name="Oval 333"/>
                <p:cNvSpPr>
                  <a:spLocks noChangeArrowheads="1"/>
                </p:cNvSpPr>
                <p:nvPr/>
              </p:nvSpPr>
              <p:spPr bwMode="auto">
                <a:xfrm rot="10800000">
                  <a:off x="3896" y="2816"/>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7134" name="Line 334"/>
                <p:cNvSpPr>
                  <a:spLocks noChangeShapeType="1"/>
                </p:cNvSpPr>
                <p:nvPr/>
              </p:nvSpPr>
              <p:spPr bwMode="auto">
                <a:xfrm>
                  <a:off x="4037" y="2822"/>
                  <a:ext cx="1" cy="24"/>
                </a:xfrm>
                <a:prstGeom prst="line">
                  <a:avLst/>
                </a:prstGeom>
                <a:noFill/>
                <a:ln w="3240">
                  <a:solidFill>
                    <a:srgbClr val="333333"/>
                  </a:solidFill>
                  <a:round/>
                  <a:headEnd/>
                  <a:tailEnd/>
                </a:ln>
              </p:spPr>
              <p:txBody>
                <a:bodyPr/>
                <a:lstStyle/>
                <a:p>
                  <a:endParaRPr lang="tr-TR"/>
                </a:p>
              </p:txBody>
            </p:sp>
          </p:grpSp>
        </p:grpSp>
        <p:grpSp>
          <p:nvGrpSpPr>
            <p:cNvPr id="77135" name="Group 335"/>
            <p:cNvGrpSpPr>
              <a:grpSpLocks/>
            </p:cNvGrpSpPr>
            <p:nvPr/>
          </p:nvGrpSpPr>
          <p:grpSpPr bwMode="auto">
            <a:xfrm>
              <a:off x="3747" y="2665"/>
              <a:ext cx="185" cy="130"/>
              <a:chOff x="4185" y="2785"/>
              <a:chExt cx="235" cy="140"/>
            </a:xfrm>
          </p:grpSpPr>
          <p:grpSp>
            <p:nvGrpSpPr>
              <p:cNvPr id="77136" name="Group 336"/>
              <p:cNvGrpSpPr>
                <a:grpSpLocks/>
              </p:cNvGrpSpPr>
              <p:nvPr/>
            </p:nvGrpSpPr>
            <p:grpSpPr bwMode="auto">
              <a:xfrm>
                <a:off x="4185" y="2829"/>
                <a:ext cx="235" cy="96"/>
                <a:chOff x="4185" y="2829"/>
                <a:chExt cx="235" cy="96"/>
              </a:xfrm>
            </p:grpSpPr>
            <p:sp>
              <p:nvSpPr>
                <p:cNvPr id="77137" name="Oval 337"/>
                <p:cNvSpPr>
                  <a:spLocks noChangeArrowheads="1"/>
                </p:cNvSpPr>
                <p:nvPr/>
              </p:nvSpPr>
              <p:spPr bwMode="auto">
                <a:xfrm>
                  <a:off x="4185" y="2854"/>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38" name="AutoShape 338"/>
                <p:cNvSpPr>
                  <a:spLocks noChangeArrowheads="1"/>
                </p:cNvSpPr>
                <p:nvPr/>
              </p:nvSpPr>
              <p:spPr bwMode="auto">
                <a:xfrm>
                  <a:off x="4186" y="2866"/>
                  <a:ext cx="235"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7139" name="Oval 339"/>
                <p:cNvSpPr>
                  <a:spLocks noChangeArrowheads="1"/>
                </p:cNvSpPr>
                <p:nvPr/>
              </p:nvSpPr>
              <p:spPr bwMode="auto">
                <a:xfrm>
                  <a:off x="4185" y="2829"/>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40" name="Line 340"/>
                <p:cNvSpPr>
                  <a:spLocks noChangeShapeType="1"/>
                </p:cNvSpPr>
                <p:nvPr/>
              </p:nvSpPr>
              <p:spPr bwMode="auto">
                <a:xfrm>
                  <a:off x="4185" y="2866"/>
                  <a:ext cx="1" cy="24"/>
                </a:xfrm>
                <a:prstGeom prst="line">
                  <a:avLst/>
                </a:prstGeom>
                <a:noFill/>
                <a:ln w="3240">
                  <a:solidFill>
                    <a:srgbClr val="333333"/>
                  </a:solidFill>
                  <a:round/>
                  <a:headEnd/>
                  <a:tailEnd/>
                </a:ln>
              </p:spPr>
              <p:txBody>
                <a:bodyPr/>
                <a:lstStyle/>
                <a:p>
                  <a:endParaRPr lang="tr-TR"/>
                </a:p>
              </p:txBody>
            </p:sp>
            <p:sp>
              <p:nvSpPr>
                <p:cNvPr id="77141" name="Oval 341"/>
                <p:cNvSpPr>
                  <a:spLocks noChangeArrowheads="1"/>
                </p:cNvSpPr>
                <p:nvPr/>
              </p:nvSpPr>
              <p:spPr bwMode="auto">
                <a:xfrm rot="10800000">
                  <a:off x="4280" y="2860"/>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7142" name="Line 342"/>
                <p:cNvSpPr>
                  <a:spLocks noChangeShapeType="1"/>
                </p:cNvSpPr>
                <p:nvPr/>
              </p:nvSpPr>
              <p:spPr bwMode="auto">
                <a:xfrm>
                  <a:off x="4421" y="2866"/>
                  <a:ext cx="1" cy="24"/>
                </a:xfrm>
                <a:prstGeom prst="line">
                  <a:avLst/>
                </a:prstGeom>
                <a:noFill/>
                <a:ln w="3240">
                  <a:solidFill>
                    <a:srgbClr val="333333"/>
                  </a:solidFill>
                  <a:round/>
                  <a:headEnd/>
                  <a:tailEnd/>
                </a:ln>
              </p:spPr>
              <p:txBody>
                <a:bodyPr/>
                <a:lstStyle/>
                <a:p>
                  <a:endParaRPr lang="tr-TR"/>
                </a:p>
              </p:txBody>
            </p:sp>
          </p:grpSp>
          <p:grpSp>
            <p:nvGrpSpPr>
              <p:cNvPr id="77143" name="Group 343"/>
              <p:cNvGrpSpPr>
                <a:grpSpLocks/>
              </p:cNvGrpSpPr>
              <p:nvPr/>
            </p:nvGrpSpPr>
            <p:grpSpPr bwMode="auto">
              <a:xfrm>
                <a:off x="4185" y="2785"/>
                <a:ext cx="235" cy="96"/>
                <a:chOff x="4185" y="2785"/>
                <a:chExt cx="235" cy="96"/>
              </a:xfrm>
            </p:grpSpPr>
            <p:sp>
              <p:nvSpPr>
                <p:cNvPr id="77144" name="Oval 344"/>
                <p:cNvSpPr>
                  <a:spLocks noChangeArrowheads="1"/>
                </p:cNvSpPr>
                <p:nvPr/>
              </p:nvSpPr>
              <p:spPr bwMode="auto">
                <a:xfrm>
                  <a:off x="4185" y="2809"/>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45" name="AutoShape 345"/>
                <p:cNvSpPr>
                  <a:spLocks noChangeArrowheads="1"/>
                </p:cNvSpPr>
                <p:nvPr/>
              </p:nvSpPr>
              <p:spPr bwMode="auto">
                <a:xfrm>
                  <a:off x="4186" y="2822"/>
                  <a:ext cx="235" cy="24"/>
                </a:xfrm>
                <a:prstGeom prst="roundRect">
                  <a:avLst>
                    <a:gd name="adj" fmla="val 4167"/>
                  </a:avLst>
                </a:prstGeom>
                <a:solidFill>
                  <a:srgbClr val="B2B2B2"/>
                </a:solidFill>
                <a:ln w="9525">
                  <a:noFill/>
                  <a:round/>
                  <a:headEnd/>
                  <a:tailEnd/>
                </a:ln>
              </p:spPr>
              <p:txBody>
                <a:bodyPr wrap="none" anchor="ctr"/>
                <a:lstStyle/>
                <a:p>
                  <a:endParaRPr lang="tr-TR"/>
                </a:p>
              </p:txBody>
            </p:sp>
            <p:sp>
              <p:nvSpPr>
                <p:cNvPr id="77146" name="Oval 346"/>
                <p:cNvSpPr>
                  <a:spLocks noChangeArrowheads="1"/>
                </p:cNvSpPr>
                <p:nvPr/>
              </p:nvSpPr>
              <p:spPr bwMode="auto">
                <a:xfrm>
                  <a:off x="4185" y="2785"/>
                  <a:ext cx="235" cy="72"/>
                </a:xfrm>
                <a:prstGeom prst="ellipse">
                  <a:avLst/>
                </a:prstGeom>
                <a:solidFill>
                  <a:srgbClr val="B2B2B2"/>
                </a:solidFill>
                <a:ln w="3240">
                  <a:solidFill>
                    <a:srgbClr val="000000"/>
                  </a:solidFill>
                  <a:round/>
                  <a:headEnd/>
                  <a:tailEnd/>
                </a:ln>
              </p:spPr>
              <p:txBody>
                <a:bodyPr wrap="none" anchor="ctr"/>
                <a:lstStyle/>
                <a:p>
                  <a:endParaRPr lang="tr-TR"/>
                </a:p>
              </p:txBody>
            </p:sp>
            <p:sp>
              <p:nvSpPr>
                <p:cNvPr id="77147" name="Line 347"/>
                <p:cNvSpPr>
                  <a:spLocks noChangeShapeType="1"/>
                </p:cNvSpPr>
                <p:nvPr/>
              </p:nvSpPr>
              <p:spPr bwMode="auto">
                <a:xfrm>
                  <a:off x="4185" y="2822"/>
                  <a:ext cx="1" cy="24"/>
                </a:xfrm>
                <a:prstGeom prst="line">
                  <a:avLst/>
                </a:prstGeom>
                <a:noFill/>
                <a:ln w="3240">
                  <a:solidFill>
                    <a:srgbClr val="333333"/>
                  </a:solidFill>
                  <a:round/>
                  <a:headEnd/>
                  <a:tailEnd/>
                </a:ln>
              </p:spPr>
              <p:txBody>
                <a:bodyPr/>
                <a:lstStyle/>
                <a:p>
                  <a:endParaRPr lang="tr-TR"/>
                </a:p>
              </p:txBody>
            </p:sp>
            <p:sp>
              <p:nvSpPr>
                <p:cNvPr id="77148" name="Oval 348"/>
                <p:cNvSpPr>
                  <a:spLocks noChangeArrowheads="1"/>
                </p:cNvSpPr>
                <p:nvPr/>
              </p:nvSpPr>
              <p:spPr bwMode="auto">
                <a:xfrm rot="10800000">
                  <a:off x="4280" y="2816"/>
                  <a:ext cx="47" cy="15"/>
                </a:xfrm>
                <a:prstGeom prst="ellipse">
                  <a:avLst/>
                </a:prstGeom>
                <a:solidFill>
                  <a:srgbClr val="B2B2B2"/>
                </a:solidFill>
                <a:ln w="3240">
                  <a:solidFill>
                    <a:srgbClr val="333333"/>
                  </a:solidFill>
                  <a:round/>
                  <a:headEnd/>
                  <a:tailEnd/>
                </a:ln>
              </p:spPr>
              <p:txBody>
                <a:bodyPr wrap="none" anchor="ctr"/>
                <a:lstStyle/>
                <a:p>
                  <a:endParaRPr lang="tr-TR"/>
                </a:p>
              </p:txBody>
            </p:sp>
            <p:sp>
              <p:nvSpPr>
                <p:cNvPr id="77149" name="Line 349"/>
                <p:cNvSpPr>
                  <a:spLocks noChangeShapeType="1"/>
                </p:cNvSpPr>
                <p:nvPr/>
              </p:nvSpPr>
              <p:spPr bwMode="auto">
                <a:xfrm>
                  <a:off x="4421" y="2822"/>
                  <a:ext cx="1" cy="24"/>
                </a:xfrm>
                <a:prstGeom prst="line">
                  <a:avLst/>
                </a:prstGeom>
                <a:noFill/>
                <a:ln w="3240">
                  <a:solidFill>
                    <a:srgbClr val="333333"/>
                  </a:solidFill>
                  <a:round/>
                  <a:headEnd/>
                  <a:tailEnd/>
                </a:ln>
              </p:spPr>
              <p:txBody>
                <a:bodyPr/>
                <a:lstStyle/>
                <a:p>
                  <a:endParaRPr lang="tr-TR"/>
                </a:p>
              </p:txBody>
            </p:sp>
          </p:grpSp>
        </p:grpSp>
        <p:grpSp>
          <p:nvGrpSpPr>
            <p:cNvPr id="77150" name="Group 350"/>
            <p:cNvGrpSpPr>
              <a:grpSpLocks/>
            </p:cNvGrpSpPr>
            <p:nvPr/>
          </p:nvGrpSpPr>
          <p:grpSpPr bwMode="auto">
            <a:xfrm>
              <a:off x="3584" y="1792"/>
              <a:ext cx="744" cy="450"/>
              <a:chOff x="3584" y="1792"/>
              <a:chExt cx="744" cy="450"/>
            </a:xfrm>
          </p:grpSpPr>
          <p:pic>
            <p:nvPicPr>
              <p:cNvPr id="77151" name="Picture 351"/>
              <p:cNvPicPr>
                <a:picLocks noChangeArrowheads="1"/>
              </p:cNvPicPr>
              <p:nvPr/>
            </p:nvPicPr>
            <p:blipFill>
              <a:blip r:embed="rId7" cstate="print"/>
              <a:srcRect/>
              <a:stretch>
                <a:fillRect/>
              </a:stretch>
            </p:blipFill>
            <p:spPr bwMode="auto">
              <a:xfrm>
                <a:off x="3584" y="1792"/>
                <a:ext cx="744" cy="450"/>
              </a:xfrm>
              <a:prstGeom prst="rect">
                <a:avLst/>
              </a:prstGeom>
              <a:noFill/>
              <a:ln w="9525">
                <a:noFill/>
                <a:miter lim="800000"/>
                <a:headEnd/>
                <a:tailEnd/>
              </a:ln>
              <a:effectLst/>
            </p:spPr>
          </p:pic>
          <p:sp>
            <p:nvSpPr>
              <p:cNvPr id="77152" name="AutoShape 352"/>
              <p:cNvSpPr>
                <a:spLocks noChangeArrowheads="1"/>
              </p:cNvSpPr>
              <p:nvPr/>
            </p:nvSpPr>
            <p:spPr bwMode="auto">
              <a:xfrm>
                <a:off x="3640" y="1937"/>
                <a:ext cx="677" cy="198"/>
              </a:xfrm>
              <a:prstGeom prst="roundRect">
                <a:avLst>
                  <a:gd name="adj" fmla="val 458"/>
                </a:avLst>
              </a:prstGeom>
              <a:noFill/>
              <a:ln w="9525">
                <a:noFill/>
                <a:round/>
                <a:headEnd/>
                <a:tailEnd/>
              </a:ln>
            </p:spPr>
            <p:txBody>
              <a:bodyPr lIns="66291" tIns="32982" rIns="66291" bIns="32982" anchor="ctr"/>
              <a:lstStyle/>
              <a:p>
                <a:pPr algn="ctr" defTabSz="828675" eaLnBrk="1" hangingPunct="1">
                  <a:lnSpc>
                    <a:spcPct val="97000"/>
                  </a:lnSpc>
                  <a:buClr>
                    <a:srgbClr val="000000"/>
                  </a:buClr>
                  <a:buSzPct val="45000"/>
                  <a:buFont typeface="StarSymbol" pitchFamily="2" charset="0"/>
                  <a:buNone/>
                  <a:tabLst>
                    <a:tab pos="657225" algn="l"/>
                  </a:tabLst>
                </a:pPr>
                <a:r>
                  <a:rPr kumimoji="0" lang="en-GB" sz="1600" b="1">
                    <a:solidFill>
                      <a:srgbClr val="000000"/>
                    </a:solidFill>
                    <a:latin typeface="Arial" charset="0"/>
                  </a:rPr>
                  <a:t>LAN</a:t>
                </a:r>
              </a:p>
            </p:txBody>
          </p:sp>
        </p:grpSp>
        <p:pic>
          <p:nvPicPr>
            <p:cNvPr id="77153" name="Picture 353"/>
            <p:cNvPicPr>
              <a:picLocks noChangeArrowheads="1"/>
            </p:cNvPicPr>
            <p:nvPr/>
          </p:nvPicPr>
          <p:blipFill>
            <a:blip r:embed="rId8" cstate="print"/>
            <a:srcRect/>
            <a:stretch>
              <a:fillRect/>
            </a:stretch>
          </p:blipFill>
          <p:spPr bwMode="auto">
            <a:xfrm>
              <a:off x="3135" y="1327"/>
              <a:ext cx="345" cy="312"/>
            </a:xfrm>
            <a:prstGeom prst="rect">
              <a:avLst/>
            </a:prstGeom>
            <a:noFill/>
            <a:ln w="9525">
              <a:noFill/>
              <a:miter lim="800000"/>
              <a:headEnd/>
              <a:tailEnd/>
            </a:ln>
            <a:effectLst/>
          </p:spPr>
        </p:pic>
        <p:pic>
          <p:nvPicPr>
            <p:cNvPr id="77154" name="Picture 354"/>
            <p:cNvPicPr>
              <a:picLocks noChangeArrowheads="1"/>
            </p:cNvPicPr>
            <p:nvPr/>
          </p:nvPicPr>
          <p:blipFill>
            <a:blip r:embed="rId8" cstate="print"/>
            <a:srcRect/>
            <a:stretch>
              <a:fillRect/>
            </a:stretch>
          </p:blipFill>
          <p:spPr bwMode="auto">
            <a:xfrm>
              <a:off x="3560" y="1327"/>
              <a:ext cx="345" cy="312"/>
            </a:xfrm>
            <a:prstGeom prst="rect">
              <a:avLst/>
            </a:prstGeom>
            <a:noFill/>
            <a:ln w="9525">
              <a:noFill/>
              <a:miter lim="800000"/>
              <a:headEnd/>
              <a:tailEnd/>
            </a:ln>
            <a:effectLst/>
          </p:spPr>
        </p:pic>
        <p:pic>
          <p:nvPicPr>
            <p:cNvPr id="77155" name="Picture 355"/>
            <p:cNvPicPr>
              <a:picLocks noChangeArrowheads="1"/>
            </p:cNvPicPr>
            <p:nvPr/>
          </p:nvPicPr>
          <p:blipFill>
            <a:blip r:embed="rId8" cstate="print"/>
            <a:srcRect/>
            <a:stretch>
              <a:fillRect/>
            </a:stretch>
          </p:blipFill>
          <p:spPr bwMode="auto">
            <a:xfrm>
              <a:off x="3985" y="1327"/>
              <a:ext cx="345" cy="312"/>
            </a:xfrm>
            <a:prstGeom prst="rect">
              <a:avLst/>
            </a:prstGeom>
            <a:noFill/>
            <a:ln w="9525">
              <a:noFill/>
              <a:miter lim="800000"/>
              <a:headEnd/>
              <a:tailEnd/>
            </a:ln>
            <a:effectLst/>
          </p:spPr>
        </p:pic>
        <p:pic>
          <p:nvPicPr>
            <p:cNvPr id="77156" name="Picture 356"/>
            <p:cNvPicPr>
              <a:picLocks noChangeArrowheads="1"/>
            </p:cNvPicPr>
            <p:nvPr/>
          </p:nvPicPr>
          <p:blipFill>
            <a:blip r:embed="rId8" cstate="print"/>
            <a:srcRect/>
            <a:stretch>
              <a:fillRect/>
            </a:stretch>
          </p:blipFill>
          <p:spPr bwMode="auto">
            <a:xfrm>
              <a:off x="4410" y="1327"/>
              <a:ext cx="345" cy="312"/>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t>SAN architecture</a:t>
            </a:r>
          </a:p>
        </p:txBody>
      </p:sp>
      <p:sp>
        <p:nvSpPr>
          <p:cNvPr id="77827" name="Rectangle 3"/>
          <p:cNvSpPr>
            <a:spLocks noGrp="1" noChangeArrowheads="1"/>
          </p:cNvSpPr>
          <p:nvPr>
            <p:ph type="body" idx="1"/>
          </p:nvPr>
        </p:nvSpPr>
        <p:spPr>
          <a:xfrm>
            <a:off x="1371600" y="1676400"/>
            <a:ext cx="3276600" cy="4267200"/>
          </a:xfrm>
        </p:spPr>
        <p:txBody>
          <a:bodyPr/>
          <a:lstStyle/>
          <a:p>
            <a:r>
              <a:rPr lang="en-US"/>
              <a:t>Storage is accessed at block level  not at file level</a:t>
            </a:r>
          </a:p>
          <a:p>
            <a:r>
              <a:rPr lang="en-US"/>
              <a:t>Very high performances</a:t>
            </a:r>
          </a:p>
          <a:p>
            <a:r>
              <a:rPr lang="en-US"/>
              <a:t>Storage is shared</a:t>
            </a:r>
          </a:p>
          <a:p>
            <a:r>
              <a:rPr lang="en-US"/>
              <a:t>Good management tools</a:t>
            </a:r>
          </a:p>
          <a:p>
            <a:r>
              <a:rPr lang="en-US"/>
              <a:t>Interoperability issues</a:t>
            </a:r>
          </a:p>
        </p:txBody>
      </p:sp>
      <p:grpSp>
        <p:nvGrpSpPr>
          <p:cNvPr id="77828" name="Group 4"/>
          <p:cNvGrpSpPr>
            <a:grpSpLocks/>
          </p:cNvGrpSpPr>
          <p:nvPr/>
        </p:nvGrpSpPr>
        <p:grpSpPr bwMode="auto">
          <a:xfrm>
            <a:off x="5338763" y="1587500"/>
            <a:ext cx="3433762" cy="4691063"/>
            <a:chOff x="3363" y="1000"/>
            <a:chExt cx="2163" cy="2955"/>
          </a:xfrm>
        </p:grpSpPr>
        <p:pic>
          <p:nvPicPr>
            <p:cNvPr id="77829" name="Picture 5"/>
            <p:cNvPicPr>
              <a:picLocks noChangeArrowheads="1"/>
            </p:cNvPicPr>
            <p:nvPr/>
          </p:nvPicPr>
          <p:blipFill>
            <a:blip r:embed="rId2" cstate="print"/>
            <a:srcRect/>
            <a:stretch>
              <a:fillRect/>
            </a:stretch>
          </p:blipFill>
          <p:spPr bwMode="auto">
            <a:xfrm>
              <a:off x="3963" y="2558"/>
              <a:ext cx="744" cy="450"/>
            </a:xfrm>
            <a:prstGeom prst="rect">
              <a:avLst/>
            </a:prstGeom>
            <a:noFill/>
            <a:ln w="9525">
              <a:noFill/>
              <a:miter lim="800000"/>
              <a:headEnd/>
              <a:tailEnd/>
            </a:ln>
            <a:effectLst/>
          </p:spPr>
        </p:pic>
        <p:pic>
          <p:nvPicPr>
            <p:cNvPr id="77830" name="Picture 6"/>
            <p:cNvPicPr>
              <a:picLocks noChangeAspect="1" noChangeArrowheads="1"/>
            </p:cNvPicPr>
            <p:nvPr/>
          </p:nvPicPr>
          <p:blipFill>
            <a:blip r:embed="rId3" cstate="print"/>
            <a:srcRect/>
            <a:stretch>
              <a:fillRect/>
            </a:stretch>
          </p:blipFill>
          <p:spPr bwMode="auto">
            <a:xfrm>
              <a:off x="3922" y="3031"/>
              <a:ext cx="432" cy="617"/>
            </a:xfrm>
            <a:prstGeom prst="rect">
              <a:avLst/>
            </a:prstGeom>
            <a:noFill/>
          </p:spPr>
        </p:pic>
        <p:sp>
          <p:nvSpPr>
            <p:cNvPr id="77831" name="Text Box 7"/>
            <p:cNvSpPr txBox="1">
              <a:spLocks noChangeArrowheads="1"/>
            </p:cNvSpPr>
            <p:nvPr/>
          </p:nvSpPr>
          <p:spPr bwMode="auto">
            <a:xfrm>
              <a:off x="3408" y="3752"/>
              <a:ext cx="1954" cy="203"/>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1025"/>
                </a:spcBef>
                <a:buClr>
                  <a:srgbClr val="000000"/>
                </a:buClr>
                <a:buSzPct val="45000"/>
                <a:buFont typeface="StarSymbol" pitchFamily="2" charset="0"/>
                <a:buNone/>
                <a:tabLst>
                  <a:tab pos="657225" algn="l"/>
                  <a:tab pos="1312863" algn="l"/>
                  <a:tab pos="1970088" algn="l"/>
                  <a:tab pos="2627313" algn="l"/>
                </a:tabLst>
              </a:pPr>
              <a:r>
                <a:rPr kumimoji="0" lang="en-GB" sz="1600" b="1">
                  <a:solidFill>
                    <a:srgbClr val="000000"/>
                  </a:solidFill>
                  <a:latin typeface="Arial" charset="0"/>
                </a:rPr>
                <a:t>Storage Area Network (SAN)</a:t>
              </a:r>
            </a:p>
          </p:txBody>
        </p:sp>
        <p:sp>
          <p:nvSpPr>
            <p:cNvPr id="77832" name="Text Box 8"/>
            <p:cNvSpPr txBox="1">
              <a:spLocks noChangeArrowheads="1"/>
            </p:cNvSpPr>
            <p:nvPr/>
          </p:nvSpPr>
          <p:spPr bwMode="auto">
            <a:xfrm>
              <a:off x="4866" y="2114"/>
              <a:ext cx="653" cy="314"/>
            </a:xfrm>
            <a:prstGeom prst="rect">
              <a:avLst/>
            </a:prstGeom>
            <a:noFill/>
            <a:ln w="9525">
              <a:noFill/>
              <a:miter lim="800000"/>
              <a:headEnd/>
              <a:tailEnd/>
            </a:ln>
          </p:spPr>
          <p:txBody>
            <a:bodyPr lIns="81639" tIns="42452" rIns="81639" bIns="42452">
              <a:spAutoFit/>
            </a:bodyPr>
            <a:lstStyle/>
            <a:p>
              <a:pPr defTabSz="828675" eaLnBrk="1" hangingPunct="1">
                <a:lnSpc>
                  <a:spcPct val="97000"/>
                </a:lnSpc>
                <a:spcBef>
                  <a:spcPts val="675"/>
                </a:spcBef>
                <a:buClr>
                  <a:srgbClr val="000000"/>
                </a:buClr>
                <a:buSzPct val="45000"/>
                <a:buFont typeface="StarSymbol" pitchFamily="2" charset="0"/>
                <a:buNone/>
                <a:tabLst>
                  <a:tab pos="657225" algn="l"/>
                </a:tabLst>
              </a:pPr>
              <a:r>
                <a:rPr kumimoji="0" lang="en-GB" sz="1400" b="1">
                  <a:solidFill>
                    <a:srgbClr val="000000"/>
                  </a:solidFill>
                  <a:latin typeface="Arial" charset="0"/>
                </a:rPr>
                <a:t>Database</a:t>
              </a:r>
              <a:br>
                <a:rPr kumimoji="0" lang="en-GB" sz="1400" b="1">
                  <a:solidFill>
                    <a:srgbClr val="000000"/>
                  </a:solidFill>
                  <a:latin typeface="Arial" charset="0"/>
                </a:rPr>
              </a:br>
              <a:r>
                <a:rPr kumimoji="0" lang="en-GB" sz="1400" b="1">
                  <a:solidFill>
                    <a:srgbClr val="000000"/>
                  </a:solidFill>
                  <a:latin typeface="Arial" charset="0"/>
                </a:rPr>
                <a:t>Servers</a:t>
              </a:r>
            </a:p>
          </p:txBody>
        </p:sp>
        <p:sp>
          <p:nvSpPr>
            <p:cNvPr id="77833" name="Text Box 9"/>
            <p:cNvSpPr txBox="1">
              <a:spLocks noChangeArrowheads="1"/>
            </p:cNvSpPr>
            <p:nvPr/>
          </p:nvSpPr>
          <p:spPr bwMode="auto">
            <a:xfrm>
              <a:off x="4845" y="3079"/>
              <a:ext cx="574" cy="444"/>
            </a:xfrm>
            <a:prstGeom prst="rect">
              <a:avLst/>
            </a:prstGeom>
            <a:noFill/>
            <a:ln w="9525">
              <a:noFill/>
              <a:miter lim="800000"/>
              <a:headEnd/>
              <a:tailEnd/>
            </a:ln>
          </p:spPr>
          <p:txBody>
            <a:bodyPr lIns="81639" tIns="42452" rIns="81639" bIns="42452">
              <a:spAutoFit/>
            </a:bodyPr>
            <a:lstStyle/>
            <a:p>
              <a:pPr defTabSz="828675" eaLnBrk="1" hangingPunct="1">
                <a:lnSpc>
                  <a:spcPct val="97000"/>
                </a:lnSpc>
                <a:spcBef>
                  <a:spcPts val="675"/>
                </a:spcBef>
                <a:buClr>
                  <a:srgbClr val="000000"/>
                </a:buClr>
                <a:buSzPct val="45000"/>
                <a:buFont typeface="StarSymbol" pitchFamily="2" charset="0"/>
                <a:buNone/>
                <a:tabLst>
                  <a:tab pos="657225" algn="l"/>
                </a:tabLst>
              </a:pPr>
              <a:r>
                <a:rPr kumimoji="0" lang="en-GB" sz="1400" b="1">
                  <a:solidFill>
                    <a:srgbClr val="000000"/>
                  </a:solidFill>
                  <a:latin typeface="Arial" charset="0"/>
                </a:rPr>
                <a:t>Block</a:t>
              </a:r>
              <a:br>
                <a:rPr kumimoji="0" lang="en-GB" sz="1400" b="1">
                  <a:solidFill>
                    <a:srgbClr val="000000"/>
                  </a:solidFill>
                  <a:latin typeface="Arial" charset="0"/>
                </a:rPr>
              </a:br>
              <a:r>
                <a:rPr kumimoji="0" lang="en-GB" sz="1400" b="1">
                  <a:solidFill>
                    <a:srgbClr val="000000"/>
                  </a:solidFill>
                  <a:latin typeface="Arial" charset="0"/>
                </a:rPr>
                <a:t>Storage</a:t>
              </a:r>
              <a:br>
                <a:rPr kumimoji="0" lang="en-GB" sz="1400" b="1">
                  <a:solidFill>
                    <a:srgbClr val="000000"/>
                  </a:solidFill>
                  <a:latin typeface="Arial" charset="0"/>
                </a:rPr>
              </a:br>
              <a:r>
                <a:rPr kumimoji="0" lang="en-GB" sz="1400" b="1">
                  <a:solidFill>
                    <a:srgbClr val="000000"/>
                  </a:solidFill>
                  <a:latin typeface="Arial" charset="0"/>
                </a:rPr>
                <a:t>Devices</a:t>
              </a:r>
            </a:p>
          </p:txBody>
        </p:sp>
        <p:sp>
          <p:nvSpPr>
            <p:cNvPr id="77834" name="Line 10"/>
            <p:cNvSpPr>
              <a:spLocks noChangeShapeType="1"/>
            </p:cNvSpPr>
            <p:nvPr/>
          </p:nvSpPr>
          <p:spPr bwMode="auto">
            <a:xfrm flipH="1">
              <a:off x="4040" y="1624"/>
              <a:ext cx="307" cy="522"/>
            </a:xfrm>
            <a:prstGeom prst="line">
              <a:avLst/>
            </a:prstGeom>
            <a:noFill/>
            <a:ln w="38160">
              <a:solidFill>
                <a:schemeClr val="accent2"/>
              </a:solidFill>
              <a:round/>
              <a:headEnd/>
              <a:tailEnd/>
            </a:ln>
          </p:spPr>
          <p:txBody>
            <a:bodyPr/>
            <a:lstStyle/>
            <a:p>
              <a:endParaRPr lang="tr-TR"/>
            </a:p>
          </p:txBody>
        </p:sp>
        <p:sp>
          <p:nvSpPr>
            <p:cNvPr id="77835" name="Line 11"/>
            <p:cNvSpPr>
              <a:spLocks noChangeShapeType="1"/>
            </p:cNvSpPr>
            <p:nvPr/>
          </p:nvSpPr>
          <p:spPr bwMode="auto">
            <a:xfrm>
              <a:off x="4364" y="1624"/>
              <a:ext cx="341" cy="627"/>
            </a:xfrm>
            <a:prstGeom prst="line">
              <a:avLst/>
            </a:prstGeom>
            <a:noFill/>
            <a:ln w="38160">
              <a:solidFill>
                <a:schemeClr val="accent2"/>
              </a:solidFill>
              <a:round/>
              <a:headEnd/>
              <a:tailEnd/>
            </a:ln>
          </p:spPr>
          <p:txBody>
            <a:bodyPr/>
            <a:lstStyle/>
            <a:p>
              <a:endParaRPr lang="tr-TR"/>
            </a:p>
          </p:txBody>
        </p:sp>
        <p:sp>
          <p:nvSpPr>
            <p:cNvPr id="77836" name="Line 12"/>
            <p:cNvSpPr>
              <a:spLocks noChangeShapeType="1"/>
            </p:cNvSpPr>
            <p:nvPr/>
          </p:nvSpPr>
          <p:spPr bwMode="auto">
            <a:xfrm flipH="1">
              <a:off x="4351" y="2377"/>
              <a:ext cx="317" cy="377"/>
            </a:xfrm>
            <a:prstGeom prst="line">
              <a:avLst/>
            </a:prstGeom>
            <a:noFill/>
            <a:ln w="38160">
              <a:solidFill>
                <a:schemeClr val="accent1"/>
              </a:solidFill>
              <a:round/>
              <a:headEnd/>
              <a:tailEnd/>
            </a:ln>
          </p:spPr>
          <p:txBody>
            <a:bodyPr/>
            <a:lstStyle/>
            <a:p>
              <a:endParaRPr lang="tr-TR"/>
            </a:p>
          </p:txBody>
        </p:sp>
        <p:sp>
          <p:nvSpPr>
            <p:cNvPr id="77837" name="Line 13"/>
            <p:cNvSpPr>
              <a:spLocks noChangeShapeType="1"/>
            </p:cNvSpPr>
            <p:nvPr/>
          </p:nvSpPr>
          <p:spPr bwMode="auto">
            <a:xfrm>
              <a:off x="4031" y="2376"/>
              <a:ext cx="315" cy="410"/>
            </a:xfrm>
            <a:prstGeom prst="line">
              <a:avLst/>
            </a:prstGeom>
            <a:noFill/>
            <a:ln w="38160">
              <a:solidFill>
                <a:schemeClr val="accent1"/>
              </a:solidFill>
              <a:round/>
              <a:headEnd/>
              <a:tailEnd/>
            </a:ln>
          </p:spPr>
          <p:txBody>
            <a:bodyPr/>
            <a:lstStyle/>
            <a:p>
              <a:endParaRPr lang="tr-TR"/>
            </a:p>
          </p:txBody>
        </p:sp>
        <p:sp>
          <p:nvSpPr>
            <p:cNvPr id="77838" name="Text Box 14"/>
            <p:cNvSpPr txBox="1">
              <a:spLocks noChangeArrowheads="1"/>
            </p:cNvSpPr>
            <p:nvPr/>
          </p:nvSpPr>
          <p:spPr bwMode="auto">
            <a:xfrm>
              <a:off x="3363" y="2511"/>
              <a:ext cx="653" cy="444"/>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675"/>
                </a:spcBef>
                <a:buClr>
                  <a:srgbClr val="000000"/>
                </a:buClr>
                <a:buSzPct val="45000"/>
                <a:buFont typeface="StarSymbol" pitchFamily="2" charset="0"/>
                <a:buNone/>
                <a:tabLst>
                  <a:tab pos="657225" algn="l"/>
                </a:tabLst>
              </a:pPr>
              <a:r>
                <a:rPr kumimoji="0" lang="en-GB" sz="1400" b="1">
                  <a:solidFill>
                    <a:srgbClr val="000000"/>
                  </a:solidFill>
                  <a:latin typeface="Arial" charset="0"/>
                </a:rPr>
                <a:t>Fibre Channel SAN</a:t>
              </a:r>
            </a:p>
          </p:txBody>
        </p:sp>
        <p:pic>
          <p:nvPicPr>
            <p:cNvPr id="77839" name="Picture 15"/>
            <p:cNvPicPr>
              <a:picLocks noChangeAspect="1" noChangeArrowheads="1"/>
            </p:cNvPicPr>
            <p:nvPr/>
          </p:nvPicPr>
          <p:blipFill>
            <a:blip r:embed="rId4" cstate="print"/>
            <a:srcRect/>
            <a:stretch>
              <a:fillRect/>
            </a:stretch>
          </p:blipFill>
          <p:spPr bwMode="auto">
            <a:xfrm>
              <a:off x="3529" y="2910"/>
              <a:ext cx="343" cy="723"/>
            </a:xfrm>
            <a:prstGeom prst="rect">
              <a:avLst/>
            </a:prstGeom>
            <a:noFill/>
          </p:spPr>
        </p:pic>
        <p:sp>
          <p:nvSpPr>
            <p:cNvPr id="77840" name="Line 16"/>
            <p:cNvSpPr>
              <a:spLocks noChangeShapeType="1"/>
            </p:cNvSpPr>
            <p:nvPr/>
          </p:nvSpPr>
          <p:spPr bwMode="auto">
            <a:xfrm>
              <a:off x="3998" y="1168"/>
              <a:ext cx="316" cy="553"/>
            </a:xfrm>
            <a:prstGeom prst="line">
              <a:avLst/>
            </a:prstGeom>
            <a:noFill/>
            <a:ln w="38160">
              <a:solidFill>
                <a:schemeClr val="accent2"/>
              </a:solidFill>
              <a:round/>
              <a:headEnd/>
              <a:tailEnd/>
            </a:ln>
          </p:spPr>
          <p:txBody>
            <a:bodyPr/>
            <a:lstStyle/>
            <a:p>
              <a:endParaRPr lang="tr-TR"/>
            </a:p>
          </p:txBody>
        </p:sp>
        <p:sp>
          <p:nvSpPr>
            <p:cNvPr id="77841" name="Line 17"/>
            <p:cNvSpPr>
              <a:spLocks noChangeShapeType="1"/>
            </p:cNvSpPr>
            <p:nvPr/>
          </p:nvSpPr>
          <p:spPr bwMode="auto">
            <a:xfrm>
              <a:off x="4371" y="1262"/>
              <a:ext cx="11" cy="607"/>
            </a:xfrm>
            <a:prstGeom prst="line">
              <a:avLst/>
            </a:prstGeom>
            <a:noFill/>
            <a:ln w="38160">
              <a:solidFill>
                <a:schemeClr val="accent2"/>
              </a:solidFill>
              <a:round/>
              <a:headEnd/>
              <a:tailEnd/>
            </a:ln>
          </p:spPr>
          <p:txBody>
            <a:bodyPr/>
            <a:lstStyle/>
            <a:p>
              <a:endParaRPr lang="tr-TR"/>
            </a:p>
          </p:txBody>
        </p:sp>
        <p:sp>
          <p:nvSpPr>
            <p:cNvPr id="77842" name="Line 18"/>
            <p:cNvSpPr>
              <a:spLocks noChangeShapeType="1"/>
            </p:cNvSpPr>
            <p:nvPr/>
          </p:nvSpPr>
          <p:spPr bwMode="auto">
            <a:xfrm flipH="1">
              <a:off x="4444" y="1158"/>
              <a:ext cx="302" cy="563"/>
            </a:xfrm>
            <a:prstGeom prst="line">
              <a:avLst/>
            </a:prstGeom>
            <a:noFill/>
            <a:ln w="38160">
              <a:solidFill>
                <a:schemeClr val="accent2"/>
              </a:solidFill>
              <a:round/>
              <a:headEnd/>
              <a:tailEnd/>
            </a:ln>
          </p:spPr>
          <p:txBody>
            <a:bodyPr/>
            <a:lstStyle/>
            <a:p>
              <a:endParaRPr lang="tr-TR"/>
            </a:p>
          </p:txBody>
        </p:sp>
        <p:sp>
          <p:nvSpPr>
            <p:cNvPr id="77843" name="Line 19"/>
            <p:cNvSpPr>
              <a:spLocks noChangeShapeType="1"/>
            </p:cNvSpPr>
            <p:nvPr/>
          </p:nvSpPr>
          <p:spPr bwMode="auto">
            <a:xfrm flipH="1" flipV="1">
              <a:off x="4366" y="2797"/>
              <a:ext cx="316" cy="379"/>
            </a:xfrm>
            <a:prstGeom prst="line">
              <a:avLst/>
            </a:prstGeom>
            <a:noFill/>
            <a:ln w="38160">
              <a:solidFill>
                <a:schemeClr val="accent1"/>
              </a:solidFill>
              <a:round/>
              <a:headEnd/>
              <a:tailEnd/>
            </a:ln>
          </p:spPr>
          <p:txBody>
            <a:bodyPr/>
            <a:lstStyle/>
            <a:p>
              <a:endParaRPr lang="tr-TR"/>
            </a:p>
          </p:txBody>
        </p:sp>
        <p:sp>
          <p:nvSpPr>
            <p:cNvPr id="77844" name="Line 20"/>
            <p:cNvSpPr>
              <a:spLocks noChangeShapeType="1"/>
            </p:cNvSpPr>
            <p:nvPr/>
          </p:nvSpPr>
          <p:spPr bwMode="auto">
            <a:xfrm flipV="1">
              <a:off x="4126" y="2765"/>
              <a:ext cx="234" cy="351"/>
            </a:xfrm>
            <a:prstGeom prst="line">
              <a:avLst/>
            </a:prstGeom>
            <a:noFill/>
            <a:ln w="38160">
              <a:solidFill>
                <a:schemeClr val="accent1"/>
              </a:solidFill>
              <a:round/>
              <a:headEnd/>
              <a:tailEnd/>
            </a:ln>
          </p:spPr>
          <p:txBody>
            <a:bodyPr/>
            <a:lstStyle/>
            <a:p>
              <a:endParaRPr lang="tr-TR"/>
            </a:p>
          </p:txBody>
        </p:sp>
        <p:sp>
          <p:nvSpPr>
            <p:cNvPr id="77845" name="Line 21"/>
            <p:cNvSpPr>
              <a:spLocks noChangeShapeType="1"/>
            </p:cNvSpPr>
            <p:nvPr/>
          </p:nvSpPr>
          <p:spPr bwMode="auto">
            <a:xfrm flipV="1">
              <a:off x="4422" y="2779"/>
              <a:ext cx="529" cy="5"/>
            </a:xfrm>
            <a:prstGeom prst="line">
              <a:avLst/>
            </a:prstGeom>
            <a:noFill/>
            <a:ln w="38160">
              <a:solidFill>
                <a:schemeClr val="accent1"/>
              </a:solidFill>
              <a:round/>
              <a:headEnd/>
              <a:tailEnd/>
            </a:ln>
          </p:spPr>
          <p:txBody>
            <a:bodyPr/>
            <a:lstStyle/>
            <a:p>
              <a:endParaRPr lang="tr-TR"/>
            </a:p>
          </p:txBody>
        </p:sp>
        <p:grpSp>
          <p:nvGrpSpPr>
            <p:cNvPr id="77846" name="Group 22"/>
            <p:cNvGrpSpPr>
              <a:grpSpLocks/>
            </p:cNvGrpSpPr>
            <p:nvPr/>
          </p:nvGrpSpPr>
          <p:grpSpPr bwMode="auto">
            <a:xfrm>
              <a:off x="4882" y="2594"/>
              <a:ext cx="226" cy="341"/>
              <a:chOff x="5256" y="2944"/>
              <a:chExt cx="215" cy="325"/>
            </a:xfrm>
          </p:grpSpPr>
          <p:sp>
            <p:nvSpPr>
              <p:cNvPr id="77847" name="AutoShape 23"/>
              <p:cNvSpPr>
                <a:spLocks noChangeArrowheads="1"/>
              </p:cNvSpPr>
              <p:nvPr/>
            </p:nvSpPr>
            <p:spPr bwMode="auto">
              <a:xfrm>
                <a:off x="5262" y="2969"/>
                <a:ext cx="193" cy="301"/>
              </a:xfrm>
              <a:prstGeom prst="roundRect">
                <a:avLst>
                  <a:gd name="adj" fmla="val 519"/>
                </a:avLst>
              </a:prstGeom>
              <a:solidFill>
                <a:srgbClr val="B2B2B2"/>
              </a:solidFill>
              <a:ln w="9525">
                <a:noFill/>
                <a:round/>
                <a:headEnd/>
                <a:tailEnd/>
              </a:ln>
            </p:spPr>
            <p:txBody>
              <a:bodyPr wrap="none" anchor="ctr"/>
              <a:lstStyle/>
              <a:p>
                <a:endParaRPr lang="tr-TR"/>
              </a:p>
            </p:txBody>
          </p:sp>
          <p:sp>
            <p:nvSpPr>
              <p:cNvPr id="77848" name="Freeform 24"/>
              <p:cNvSpPr>
                <a:spLocks noChangeArrowheads="1"/>
              </p:cNvSpPr>
              <p:nvPr/>
            </p:nvSpPr>
            <p:spPr bwMode="auto">
              <a:xfrm>
                <a:off x="5445" y="2944"/>
                <a:ext cx="27" cy="325"/>
              </a:xfrm>
              <a:custGeom>
                <a:avLst/>
                <a:gdLst/>
                <a:ahLst/>
                <a:cxnLst>
                  <a:cxn ang="0">
                    <a:pos x="0" y="1434"/>
                  </a:cxn>
                  <a:cxn ang="0">
                    <a:pos x="118" y="1326"/>
                  </a:cxn>
                  <a:cxn ang="0">
                    <a:pos x="118" y="0"/>
                  </a:cxn>
                  <a:cxn ang="0">
                    <a:pos x="0" y="108"/>
                  </a:cxn>
                  <a:cxn ang="0">
                    <a:pos x="0" y="1434"/>
                  </a:cxn>
                </a:cxnLst>
                <a:rect l="0" t="0" r="r" b="b"/>
                <a:pathLst>
                  <a:path w="119" h="1435">
                    <a:moveTo>
                      <a:pt x="0" y="1434"/>
                    </a:moveTo>
                    <a:lnTo>
                      <a:pt x="118" y="1326"/>
                    </a:lnTo>
                    <a:lnTo>
                      <a:pt x="118" y="0"/>
                    </a:lnTo>
                    <a:lnTo>
                      <a:pt x="0" y="108"/>
                    </a:lnTo>
                    <a:lnTo>
                      <a:pt x="0" y="1434"/>
                    </a:lnTo>
                  </a:path>
                </a:pathLst>
              </a:custGeom>
              <a:solidFill>
                <a:srgbClr val="969696"/>
              </a:solidFill>
              <a:ln w="9525">
                <a:noFill/>
                <a:round/>
                <a:headEnd/>
                <a:tailEnd/>
              </a:ln>
            </p:spPr>
            <p:txBody>
              <a:bodyPr wrap="none" anchor="ctr"/>
              <a:lstStyle/>
              <a:p>
                <a:endParaRPr lang="tr-TR"/>
              </a:p>
            </p:txBody>
          </p:sp>
          <p:sp>
            <p:nvSpPr>
              <p:cNvPr id="77849" name="Freeform 25"/>
              <p:cNvSpPr>
                <a:spLocks noChangeArrowheads="1"/>
              </p:cNvSpPr>
              <p:nvPr/>
            </p:nvSpPr>
            <p:spPr bwMode="auto">
              <a:xfrm>
                <a:off x="5270" y="3233"/>
                <a:ext cx="159" cy="16"/>
              </a:xfrm>
              <a:custGeom>
                <a:avLst/>
                <a:gdLst/>
                <a:ahLst/>
                <a:cxnLst>
                  <a:cxn ang="0">
                    <a:pos x="0" y="71"/>
                  </a:cxn>
                  <a:cxn ang="0">
                    <a:pos x="82" y="0"/>
                  </a:cxn>
                  <a:cxn ang="0">
                    <a:pos x="702" y="2"/>
                  </a:cxn>
                  <a:cxn ang="0">
                    <a:pos x="702" y="71"/>
                  </a:cxn>
                  <a:cxn ang="0">
                    <a:pos x="0" y="71"/>
                  </a:cxn>
                </a:cxnLst>
                <a:rect l="0" t="0" r="r" b="b"/>
                <a:pathLst>
                  <a:path w="703" h="72">
                    <a:moveTo>
                      <a:pt x="0" y="71"/>
                    </a:moveTo>
                    <a:lnTo>
                      <a:pt x="82" y="0"/>
                    </a:lnTo>
                    <a:lnTo>
                      <a:pt x="702" y="2"/>
                    </a:lnTo>
                    <a:lnTo>
                      <a:pt x="702" y="71"/>
                    </a:lnTo>
                    <a:lnTo>
                      <a:pt x="0" y="71"/>
                    </a:lnTo>
                  </a:path>
                </a:pathLst>
              </a:custGeom>
              <a:solidFill>
                <a:srgbClr val="808080"/>
              </a:solidFill>
              <a:ln w="9525">
                <a:noFill/>
                <a:round/>
                <a:headEnd/>
                <a:tailEnd/>
              </a:ln>
            </p:spPr>
            <p:txBody>
              <a:bodyPr wrap="none" anchor="ctr"/>
              <a:lstStyle/>
              <a:p>
                <a:endParaRPr lang="tr-TR"/>
              </a:p>
            </p:txBody>
          </p:sp>
          <p:sp>
            <p:nvSpPr>
              <p:cNvPr id="77850" name="Freeform 26"/>
              <p:cNvSpPr>
                <a:spLocks noChangeArrowheads="1"/>
              </p:cNvSpPr>
              <p:nvPr/>
            </p:nvSpPr>
            <p:spPr bwMode="auto">
              <a:xfrm>
                <a:off x="5271" y="3025"/>
                <a:ext cx="20" cy="225"/>
              </a:xfrm>
              <a:custGeom>
                <a:avLst/>
                <a:gdLst/>
                <a:ahLst/>
                <a:cxnLst>
                  <a:cxn ang="0">
                    <a:pos x="0" y="990"/>
                  </a:cxn>
                  <a:cxn ang="0">
                    <a:pos x="87" y="917"/>
                  </a:cxn>
                  <a:cxn ang="0">
                    <a:pos x="87" y="0"/>
                  </a:cxn>
                  <a:cxn ang="0">
                    <a:pos x="0" y="0"/>
                  </a:cxn>
                  <a:cxn ang="0">
                    <a:pos x="0" y="990"/>
                  </a:cxn>
                </a:cxnLst>
                <a:rect l="0" t="0" r="r" b="b"/>
                <a:pathLst>
                  <a:path w="88" h="991">
                    <a:moveTo>
                      <a:pt x="0" y="990"/>
                    </a:moveTo>
                    <a:lnTo>
                      <a:pt x="87" y="917"/>
                    </a:lnTo>
                    <a:lnTo>
                      <a:pt x="87" y="0"/>
                    </a:lnTo>
                    <a:lnTo>
                      <a:pt x="0" y="0"/>
                    </a:lnTo>
                    <a:lnTo>
                      <a:pt x="0" y="990"/>
                    </a:lnTo>
                  </a:path>
                </a:pathLst>
              </a:custGeom>
              <a:solidFill>
                <a:srgbClr val="4D4D4D"/>
              </a:solidFill>
              <a:ln w="9525">
                <a:noFill/>
                <a:round/>
                <a:headEnd/>
                <a:tailEnd/>
              </a:ln>
            </p:spPr>
            <p:txBody>
              <a:bodyPr wrap="none" anchor="ctr"/>
              <a:lstStyle/>
              <a:p>
                <a:endParaRPr lang="tr-TR"/>
              </a:p>
            </p:txBody>
          </p:sp>
          <p:sp>
            <p:nvSpPr>
              <p:cNvPr id="77851" name="Freeform 27"/>
              <p:cNvSpPr>
                <a:spLocks noChangeArrowheads="1"/>
              </p:cNvSpPr>
              <p:nvPr/>
            </p:nvSpPr>
            <p:spPr bwMode="auto">
              <a:xfrm>
                <a:off x="5256" y="2945"/>
                <a:ext cx="216" cy="24"/>
              </a:xfrm>
              <a:custGeom>
                <a:avLst/>
                <a:gdLst/>
                <a:ahLst/>
                <a:cxnLst>
                  <a:cxn ang="0">
                    <a:pos x="0" y="107"/>
                  </a:cxn>
                  <a:cxn ang="0">
                    <a:pos x="113" y="0"/>
                  </a:cxn>
                  <a:cxn ang="0">
                    <a:pos x="950" y="0"/>
                  </a:cxn>
                  <a:cxn ang="0">
                    <a:pos x="836" y="107"/>
                  </a:cxn>
                  <a:cxn ang="0">
                    <a:pos x="0" y="107"/>
                  </a:cxn>
                </a:cxnLst>
                <a:rect l="0" t="0" r="r" b="b"/>
                <a:pathLst>
                  <a:path w="951" h="108">
                    <a:moveTo>
                      <a:pt x="0" y="107"/>
                    </a:moveTo>
                    <a:lnTo>
                      <a:pt x="113" y="0"/>
                    </a:lnTo>
                    <a:lnTo>
                      <a:pt x="950" y="0"/>
                    </a:lnTo>
                    <a:lnTo>
                      <a:pt x="836" y="107"/>
                    </a:lnTo>
                    <a:lnTo>
                      <a:pt x="0" y="107"/>
                    </a:lnTo>
                  </a:path>
                </a:pathLst>
              </a:custGeom>
              <a:solidFill>
                <a:srgbClr val="DDDDDD"/>
              </a:solidFill>
              <a:ln w="9525">
                <a:noFill/>
                <a:round/>
                <a:headEnd/>
                <a:tailEnd/>
              </a:ln>
            </p:spPr>
            <p:txBody>
              <a:bodyPr wrap="none" anchor="ctr"/>
              <a:lstStyle/>
              <a:p>
                <a:endParaRPr lang="tr-TR"/>
              </a:p>
            </p:txBody>
          </p:sp>
          <p:sp>
            <p:nvSpPr>
              <p:cNvPr id="77852" name="AutoShape 28"/>
              <p:cNvSpPr>
                <a:spLocks noChangeArrowheads="1"/>
              </p:cNvSpPr>
              <p:nvPr/>
            </p:nvSpPr>
            <p:spPr bwMode="auto">
              <a:xfrm>
                <a:off x="5290" y="3026"/>
                <a:ext cx="138" cy="208"/>
              </a:xfrm>
              <a:prstGeom prst="roundRect">
                <a:avLst>
                  <a:gd name="adj" fmla="val 722"/>
                </a:avLst>
              </a:prstGeom>
              <a:solidFill>
                <a:srgbClr val="969696"/>
              </a:solidFill>
              <a:ln w="9525">
                <a:noFill/>
                <a:round/>
                <a:headEnd/>
                <a:tailEnd/>
              </a:ln>
            </p:spPr>
            <p:txBody>
              <a:bodyPr wrap="none" anchor="ctr"/>
              <a:lstStyle/>
              <a:p>
                <a:endParaRPr lang="tr-TR"/>
              </a:p>
            </p:txBody>
          </p:sp>
          <p:grpSp>
            <p:nvGrpSpPr>
              <p:cNvPr id="77853" name="Group 29"/>
              <p:cNvGrpSpPr>
                <a:grpSpLocks/>
              </p:cNvGrpSpPr>
              <p:nvPr/>
            </p:nvGrpSpPr>
            <p:grpSpPr bwMode="auto">
              <a:xfrm>
                <a:off x="5281" y="3017"/>
                <a:ext cx="154" cy="224"/>
                <a:chOff x="5281" y="3017"/>
                <a:chExt cx="154" cy="224"/>
              </a:xfrm>
            </p:grpSpPr>
            <p:grpSp>
              <p:nvGrpSpPr>
                <p:cNvPr id="77854" name="Group 30"/>
                <p:cNvGrpSpPr>
                  <a:grpSpLocks/>
                </p:cNvGrpSpPr>
                <p:nvPr/>
              </p:nvGrpSpPr>
              <p:grpSpPr bwMode="auto">
                <a:xfrm>
                  <a:off x="5281" y="3180"/>
                  <a:ext cx="154" cy="61"/>
                  <a:chOff x="5281" y="3180"/>
                  <a:chExt cx="154" cy="61"/>
                </a:xfrm>
              </p:grpSpPr>
              <p:sp>
                <p:nvSpPr>
                  <p:cNvPr id="77855" name="AutoShape 31"/>
                  <p:cNvSpPr>
                    <a:spLocks noChangeArrowheads="1"/>
                  </p:cNvSpPr>
                  <p:nvPr/>
                </p:nvSpPr>
                <p:spPr bwMode="auto">
                  <a:xfrm>
                    <a:off x="5283" y="3203"/>
                    <a:ext cx="120" cy="39"/>
                  </a:xfrm>
                  <a:prstGeom prst="roundRect">
                    <a:avLst>
                      <a:gd name="adj" fmla="val 2630"/>
                    </a:avLst>
                  </a:prstGeom>
                  <a:solidFill>
                    <a:srgbClr val="1362FF"/>
                  </a:solidFill>
                  <a:ln w="9525">
                    <a:noFill/>
                    <a:round/>
                    <a:headEnd/>
                    <a:tailEnd/>
                  </a:ln>
                </p:spPr>
                <p:txBody>
                  <a:bodyPr wrap="none" anchor="ctr"/>
                  <a:lstStyle/>
                  <a:p>
                    <a:endParaRPr lang="tr-TR"/>
                  </a:p>
                </p:txBody>
              </p:sp>
              <p:sp>
                <p:nvSpPr>
                  <p:cNvPr id="77856" name="Freeform 32"/>
                  <p:cNvSpPr>
                    <a:spLocks noChangeArrowheads="1"/>
                  </p:cNvSpPr>
                  <p:nvPr/>
                </p:nvSpPr>
                <p:spPr bwMode="auto">
                  <a:xfrm>
                    <a:off x="5401" y="3180"/>
                    <a:ext cx="35" cy="62"/>
                  </a:xfrm>
                  <a:custGeom>
                    <a:avLst/>
                    <a:gdLst/>
                    <a:ahLst/>
                    <a:cxnLst>
                      <a:cxn ang="0">
                        <a:pos x="0" y="102"/>
                      </a:cxn>
                      <a:cxn ang="0">
                        <a:pos x="0" y="273"/>
                      </a:cxn>
                      <a:cxn ang="0">
                        <a:pos x="155" y="170"/>
                      </a:cxn>
                      <a:cxn ang="0">
                        <a:pos x="155" y="0"/>
                      </a:cxn>
                      <a:cxn ang="0">
                        <a:pos x="0" y="102"/>
                      </a:cxn>
                    </a:cxnLst>
                    <a:rect l="0" t="0" r="r" b="b"/>
                    <a:pathLst>
                      <a:path w="156" h="274">
                        <a:moveTo>
                          <a:pt x="0" y="102"/>
                        </a:moveTo>
                        <a:lnTo>
                          <a:pt x="0" y="273"/>
                        </a:lnTo>
                        <a:lnTo>
                          <a:pt x="155" y="170"/>
                        </a:lnTo>
                        <a:lnTo>
                          <a:pt x="155" y="0"/>
                        </a:lnTo>
                        <a:lnTo>
                          <a:pt x="0" y="102"/>
                        </a:lnTo>
                      </a:path>
                    </a:pathLst>
                  </a:custGeom>
                  <a:solidFill>
                    <a:srgbClr val="002D86"/>
                  </a:solidFill>
                  <a:ln w="9525">
                    <a:noFill/>
                    <a:round/>
                    <a:headEnd/>
                    <a:tailEnd/>
                  </a:ln>
                </p:spPr>
                <p:txBody>
                  <a:bodyPr wrap="none" anchor="ctr"/>
                  <a:lstStyle/>
                  <a:p>
                    <a:endParaRPr lang="tr-TR"/>
                  </a:p>
                </p:txBody>
              </p:sp>
              <p:sp>
                <p:nvSpPr>
                  <p:cNvPr id="77857" name="Freeform 33"/>
                  <p:cNvSpPr>
                    <a:spLocks noChangeArrowheads="1"/>
                  </p:cNvSpPr>
                  <p:nvPr/>
                </p:nvSpPr>
                <p:spPr bwMode="auto">
                  <a:xfrm>
                    <a:off x="5281" y="3182"/>
                    <a:ext cx="155" cy="22"/>
                  </a:xfrm>
                  <a:custGeom>
                    <a:avLst/>
                    <a:gdLst/>
                    <a:ahLst/>
                    <a:cxnLst>
                      <a:cxn ang="0">
                        <a:pos x="154" y="0"/>
                      </a:cxn>
                      <a:cxn ang="0">
                        <a:pos x="682" y="0"/>
                      </a:cxn>
                      <a:cxn ang="0">
                        <a:pos x="528" y="95"/>
                      </a:cxn>
                      <a:cxn ang="0">
                        <a:pos x="0" y="95"/>
                      </a:cxn>
                      <a:cxn ang="0">
                        <a:pos x="154" y="0"/>
                      </a:cxn>
                    </a:cxnLst>
                    <a:rect l="0" t="0" r="r" b="b"/>
                    <a:pathLst>
                      <a:path w="683" h="96">
                        <a:moveTo>
                          <a:pt x="154" y="0"/>
                        </a:moveTo>
                        <a:lnTo>
                          <a:pt x="682" y="0"/>
                        </a:lnTo>
                        <a:lnTo>
                          <a:pt x="528" y="95"/>
                        </a:lnTo>
                        <a:lnTo>
                          <a:pt x="0" y="95"/>
                        </a:lnTo>
                        <a:lnTo>
                          <a:pt x="154" y="0"/>
                        </a:lnTo>
                      </a:path>
                    </a:pathLst>
                  </a:custGeom>
                  <a:solidFill>
                    <a:srgbClr val="73A2FF"/>
                  </a:solidFill>
                  <a:ln w="9525">
                    <a:noFill/>
                    <a:round/>
                    <a:headEnd/>
                    <a:tailEnd/>
                  </a:ln>
                </p:spPr>
                <p:txBody>
                  <a:bodyPr wrap="none" anchor="ctr"/>
                  <a:lstStyle/>
                  <a:p>
                    <a:endParaRPr lang="tr-TR"/>
                  </a:p>
                </p:txBody>
              </p:sp>
              <p:sp>
                <p:nvSpPr>
                  <p:cNvPr id="77858" name="Oval 34"/>
                  <p:cNvSpPr>
                    <a:spLocks noChangeArrowheads="1"/>
                  </p:cNvSpPr>
                  <p:nvPr/>
                </p:nvSpPr>
                <p:spPr bwMode="auto">
                  <a:xfrm>
                    <a:off x="5295" y="3212"/>
                    <a:ext cx="27"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77859" name="Oval 35"/>
                  <p:cNvSpPr>
                    <a:spLocks noChangeArrowheads="1"/>
                  </p:cNvSpPr>
                  <p:nvPr/>
                </p:nvSpPr>
                <p:spPr bwMode="auto">
                  <a:xfrm>
                    <a:off x="5359" y="3212"/>
                    <a:ext cx="28"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77860" name="Line 36"/>
                  <p:cNvSpPr>
                    <a:spLocks noChangeShapeType="1"/>
                  </p:cNvSpPr>
                  <p:nvPr/>
                </p:nvSpPr>
                <p:spPr bwMode="auto">
                  <a:xfrm>
                    <a:off x="5307" y="3213"/>
                    <a:ext cx="63" cy="1"/>
                  </a:xfrm>
                  <a:prstGeom prst="line">
                    <a:avLst/>
                  </a:prstGeom>
                  <a:noFill/>
                  <a:ln w="9360">
                    <a:solidFill>
                      <a:srgbClr val="000000"/>
                    </a:solidFill>
                    <a:round/>
                    <a:headEnd/>
                    <a:tailEnd/>
                  </a:ln>
                </p:spPr>
                <p:txBody>
                  <a:bodyPr/>
                  <a:lstStyle/>
                  <a:p>
                    <a:endParaRPr lang="tr-TR"/>
                  </a:p>
                </p:txBody>
              </p:sp>
            </p:grpSp>
            <p:grpSp>
              <p:nvGrpSpPr>
                <p:cNvPr id="77861" name="Group 37"/>
                <p:cNvGrpSpPr>
                  <a:grpSpLocks/>
                </p:cNvGrpSpPr>
                <p:nvPr/>
              </p:nvGrpSpPr>
              <p:grpSpPr bwMode="auto">
                <a:xfrm>
                  <a:off x="5281" y="3099"/>
                  <a:ext cx="154" cy="62"/>
                  <a:chOff x="5281" y="3099"/>
                  <a:chExt cx="154" cy="62"/>
                </a:xfrm>
              </p:grpSpPr>
              <p:sp>
                <p:nvSpPr>
                  <p:cNvPr id="77862" name="AutoShape 38"/>
                  <p:cNvSpPr>
                    <a:spLocks noChangeArrowheads="1"/>
                  </p:cNvSpPr>
                  <p:nvPr/>
                </p:nvSpPr>
                <p:spPr bwMode="auto">
                  <a:xfrm>
                    <a:off x="5283" y="3122"/>
                    <a:ext cx="120" cy="40"/>
                  </a:xfrm>
                  <a:prstGeom prst="roundRect">
                    <a:avLst>
                      <a:gd name="adj" fmla="val 2500"/>
                    </a:avLst>
                  </a:prstGeom>
                  <a:solidFill>
                    <a:srgbClr val="1362FF"/>
                  </a:solidFill>
                  <a:ln w="9525">
                    <a:noFill/>
                    <a:round/>
                    <a:headEnd/>
                    <a:tailEnd/>
                  </a:ln>
                </p:spPr>
                <p:txBody>
                  <a:bodyPr wrap="none" anchor="ctr"/>
                  <a:lstStyle/>
                  <a:p>
                    <a:endParaRPr lang="tr-TR"/>
                  </a:p>
                </p:txBody>
              </p:sp>
              <p:sp>
                <p:nvSpPr>
                  <p:cNvPr id="77863" name="Freeform 39"/>
                  <p:cNvSpPr>
                    <a:spLocks noChangeArrowheads="1"/>
                  </p:cNvSpPr>
                  <p:nvPr/>
                </p:nvSpPr>
                <p:spPr bwMode="auto">
                  <a:xfrm>
                    <a:off x="5401" y="3099"/>
                    <a:ext cx="35" cy="63"/>
                  </a:xfrm>
                  <a:custGeom>
                    <a:avLst/>
                    <a:gdLst/>
                    <a:ahLst/>
                    <a:cxnLst>
                      <a:cxn ang="0">
                        <a:pos x="0" y="103"/>
                      </a:cxn>
                      <a:cxn ang="0">
                        <a:pos x="0" y="276"/>
                      </a:cxn>
                      <a:cxn ang="0">
                        <a:pos x="155" y="173"/>
                      </a:cxn>
                      <a:cxn ang="0">
                        <a:pos x="155" y="0"/>
                      </a:cxn>
                      <a:cxn ang="0">
                        <a:pos x="0" y="103"/>
                      </a:cxn>
                    </a:cxnLst>
                    <a:rect l="0" t="0" r="r" b="b"/>
                    <a:pathLst>
                      <a:path w="156" h="277">
                        <a:moveTo>
                          <a:pt x="0" y="103"/>
                        </a:moveTo>
                        <a:lnTo>
                          <a:pt x="0" y="276"/>
                        </a:lnTo>
                        <a:lnTo>
                          <a:pt x="155" y="173"/>
                        </a:lnTo>
                        <a:lnTo>
                          <a:pt x="155" y="0"/>
                        </a:lnTo>
                        <a:lnTo>
                          <a:pt x="0" y="103"/>
                        </a:lnTo>
                      </a:path>
                    </a:pathLst>
                  </a:custGeom>
                  <a:solidFill>
                    <a:srgbClr val="002D86"/>
                  </a:solidFill>
                  <a:ln w="9525">
                    <a:noFill/>
                    <a:round/>
                    <a:headEnd/>
                    <a:tailEnd/>
                  </a:ln>
                </p:spPr>
                <p:txBody>
                  <a:bodyPr wrap="none" anchor="ctr"/>
                  <a:lstStyle/>
                  <a:p>
                    <a:endParaRPr lang="tr-TR"/>
                  </a:p>
                </p:txBody>
              </p:sp>
              <p:sp>
                <p:nvSpPr>
                  <p:cNvPr id="77864" name="Freeform 40"/>
                  <p:cNvSpPr>
                    <a:spLocks noChangeArrowheads="1"/>
                  </p:cNvSpPr>
                  <p:nvPr/>
                </p:nvSpPr>
                <p:spPr bwMode="auto">
                  <a:xfrm>
                    <a:off x="5281" y="3101"/>
                    <a:ext cx="155" cy="22"/>
                  </a:xfrm>
                  <a:custGeom>
                    <a:avLst/>
                    <a:gdLst/>
                    <a:ahLst/>
                    <a:cxnLst>
                      <a:cxn ang="0">
                        <a:pos x="154" y="0"/>
                      </a:cxn>
                      <a:cxn ang="0">
                        <a:pos x="682" y="0"/>
                      </a:cxn>
                      <a:cxn ang="0">
                        <a:pos x="528" y="95"/>
                      </a:cxn>
                      <a:cxn ang="0">
                        <a:pos x="0" y="95"/>
                      </a:cxn>
                      <a:cxn ang="0">
                        <a:pos x="154" y="0"/>
                      </a:cxn>
                    </a:cxnLst>
                    <a:rect l="0" t="0" r="r" b="b"/>
                    <a:pathLst>
                      <a:path w="683" h="96">
                        <a:moveTo>
                          <a:pt x="154" y="0"/>
                        </a:moveTo>
                        <a:lnTo>
                          <a:pt x="682" y="0"/>
                        </a:lnTo>
                        <a:lnTo>
                          <a:pt x="528" y="95"/>
                        </a:lnTo>
                        <a:lnTo>
                          <a:pt x="0" y="95"/>
                        </a:lnTo>
                        <a:lnTo>
                          <a:pt x="154" y="0"/>
                        </a:lnTo>
                      </a:path>
                    </a:pathLst>
                  </a:custGeom>
                  <a:solidFill>
                    <a:srgbClr val="73A2FF"/>
                  </a:solidFill>
                  <a:ln w="9525">
                    <a:noFill/>
                    <a:round/>
                    <a:headEnd/>
                    <a:tailEnd/>
                  </a:ln>
                </p:spPr>
                <p:txBody>
                  <a:bodyPr wrap="none" anchor="ctr"/>
                  <a:lstStyle/>
                  <a:p>
                    <a:endParaRPr lang="tr-TR"/>
                  </a:p>
                </p:txBody>
              </p:sp>
              <p:sp>
                <p:nvSpPr>
                  <p:cNvPr id="77865" name="Oval 41"/>
                  <p:cNvSpPr>
                    <a:spLocks noChangeArrowheads="1"/>
                  </p:cNvSpPr>
                  <p:nvPr/>
                </p:nvSpPr>
                <p:spPr bwMode="auto">
                  <a:xfrm>
                    <a:off x="5295" y="3131"/>
                    <a:ext cx="27"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77866" name="Oval 42"/>
                  <p:cNvSpPr>
                    <a:spLocks noChangeArrowheads="1"/>
                  </p:cNvSpPr>
                  <p:nvPr/>
                </p:nvSpPr>
                <p:spPr bwMode="auto">
                  <a:xfrm>
                    <a:off x="5359" y="3131"/>
                    <a:ext cx="28"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77867" name="Line 43"/>
                  <p:cNvSpPr>
                    <a:spLocks noChangeShapeType="1"/>
                  </p:cNvSpPr>
                  <p:nvPr/>
                </p:nvSpPr>
                <p:spPr bwMode="auto">
                  <a:xfrm>
                    <a:off x="5307" y="3132"/>
                    <a:ext cx="63" cy="1"/>
                  </a:xfrm>
                  <a:prstGeom prst="line">
                    <a:avLst/>
                  </a:prstGeom>
                  <a:noFill/>
                  <a:ln w="9360">
                    <a:solidFill>
                      <a:srgbClr val="000000"/>
                    </a:solidFill>
                    <a:round/>
                    <a:headEnd/>
                    <a:tailEnd/>
                  </a:ln>
                </p:spPr>
                <p:txBody>
                  <a:bodyPr/>
                  <a:lstStyle/>
                  <a:p>
                    <a:endParaRPr lang="tr-TR"/>
                  </a:p>
                </p:txBody>
              </p:sp>
            </p:grpSp>
            <p:grpSp>
              <p:nvGrpSpPr>
                <p:cNvPr id="77868" name="Group 44"/>
                <p:cNvGrpSpPr>
                  <a:grpSpLocks/>
                </p:cNvGrpSpPr>
                <p:nvPr/>
              </p:nvGrpSpPr>
              <p:grpSpPr bwMode="auto">
                <a:xfrm>
                  <a:off x="5281" y="3017"/>
                  <a:ext cx="154" cy="62"/>
                  <a:chOff x="5281" y="3017"/>
                  <a:chExt cx="154" cy="62"/>
                </a:xfrm>
              </p:grpSpPr>
              <p:sp>
                <p:nvSpPr>
                  <p:cNvPr id="77869" name="AutoShape 45"/>
                  <p:cNvSpPr>
                    <a:spLocks noChangeArrowheads="1"/>
                  </p:cNvSpPr>
                  <p:nvPr/>
                </p:nvSpPr>
                <p:spPr bwMode="auto">
                  <a:xfrm>
                    <a:off x="5283" y="3040"/>
                    <a:ext cx="120" cy="40"/>
                  </a:xfrm>
                  <a:prstGeom prst="roundRect">
                    <a:avLst>
                      <a:gd name="adj" fmla="val 2500"/>
                    </a:avLst>
                  </a:prstGeom>
                  <a:solidFill>
                    <a:srgbClr val="1362FF"/>
                  </a:solidFill>
                  <a:ln w="9525">
                    <a:noFill/>
                    <a:round/>
                    <a:headEnd/>
                    <a:tailEnd/>
                  </a:ln>
                </p:spPr>
                <p:txBody>
                  <a:bodyPr wrap="none" anchor="ctr"/>
                  <a:lstStyle/>
                  <a:p>
                    <a:endParaRPr lang="tr-TR"/>
                  </a:p>
                </p:txBody>
              </p:sp>
              <p:sp>
                <p:nvSpPr>
                  <p:cNvPr id="77870" name="Freeform 46"/>
                  <p:cNvSpPr>
                    <a:spLocks noChangeArrowheads="1"/>
                  </p:cNvSpPr>
                  <p:nvPr/>
                </p:nvSpPr>
                <p:spPr bwMode="auto">
                  <a:xfrm>
                    <a:off x="5401" y="3017"/>
                    <a:ext cx="35" cy="63"/>
                  </a:xfrm>
                  <a:custGeom>
                    <a:avLst/>
                    <a:gdLst/>
                    <a:ahLst/>
                    <a:cxnLst>
                      <a:cxn ang="0">
                        <a:pos x="0" y="104"/>
                      </a:cxn>
                      <a:cxn ang="0">
                        <a:pos x="0" y="276"/>
                      </a:cxn>
                      <a:cxn ang="0">
                        <a:pos x="155" y="173"/>
                      </a:cxn>
                      <a:cxn ang="0">
                        <a:pos x="155" y="0"/>
                      </a:cxn>
                      <a:cxn ang="0">
                        <a:pos x="0" y="104"/>
                      </a:cxn>
                    </a:cxnLst>
                    <a:rect l="0" t="0" r="r" b="b"/>
                    <a:pathLst>
                      <a:path w="156" h="277">
                        <a:moveTo>
                          <a:pt x="0" y="104"/>
                        </a:moveTo>
                        <a:lnTo>
                          <a:pt x="0" y="276"/>
                        </a:lnTo>
                        <a:lnTo>
                          <a:pt x="155" y="173"/>
                        </a:lnTo>
                        <a:lnTo>
                          <a:pt x="155" y="0"/>
                        </a:lnTo>
                        <a:lnTo>
                          <a:pt x="0" y="104"/>
                        </a:lnTo>
                      </a:path>
                    </a:pathLst>
                  </a:custGeom>
                  <a:solidFill>
                    <a:srgbClr val="002D86"/>
                  </a:solidFill>
                  <a:ln w="9525">
                    <a:noFill/>
                    <a:round/>
                    <a:headEnd/>
                    <a:tailEnd/>
                  </a:ln>
                </p:spPr>
                <p:txBody>
                  <a:bodyPr wrap="none" anchor="ctr"/>
                  <a:lstStyle/>
                  <a:p>
                    <a:endParaRPr lang="tr-TR"/>
                  </a:p>
                </p:txBody>
              </p:sp>
              <p:sp>
                <p:nvSpPr>
                  <p:cNvPr id="77871" name="Freeform 47"/>
                  <p:cNvSpPr>
                    <a:spLocks noChangeArrowheads="1"/>
                  </p:cNvSpPr>
                  <p:nvPr/>
                </p:nvSpPr>
                <p:spPr bwMode="auto">
                  <a:xfrm>
                    <a:off x="5281" y="3019"/>
                    <a:ext cx="155" cy="22"/>
                  </a:xfrm>
                  <a:custGeom>
                    <a:avLst/>
                    <a:gdLst/>
                    <a:ahLst/>
                    <a:cxnLst>
                      <a:cxn ang="0">
                        <a:pos x="154" y="0"/>
                      </a:cxn>
                      <a:cxn ang="0">
                        <a:pos x="682" y="0"/>
                      </a:cxn>
                      <a:cxn ang="0">
                        <a:pos x="528" y="96"/>
                      </a:cxn>
                      <a:cxn ang="0">
                        <a:pos x="0" y="96"/>
                      </a:cxn>
                      <a:cxn ang="0">
                        <a:pos x="154" y="0"/>
                      </a:cxn>
                    </a:cxnLst>
                    <a:rect l="0" t="0" r="r" b="b"/>
                    <a:pathLst>
                      <a:path w="683" h="97">
                        <a:moveTo>
                          <a:pt x="154" y="0"/>
                        </a:moveTo>
                        <a:lnTo>
                          <a:pt x="682" y="0"/>
                        </a:lnTo>
                        <a:lnTo>
                          <a:pt x="528" y="96"/>
                        </a:lnTo>
                        <a:lnTo>
                          <a:pt x="0" y="96"/>
                        </a:lnTo>
                        <a:lnTo>
                          <a:pt x="154" y="0"/>
                        </a:lnTo>
                      </a:path>
                    </a:pathLst>
                  </a:custGeom>
                  <a:solidFill>
                    <a:srgbClr val="73A2FF"/>
                  </a:solidFill>
                  <a:ln w="9525">
                    <a:noFill/>
                    <a:round/>
                    <a:headEnd/>
                    <a:tailEnd/>
                  </a:ln>
                </p:spPr>
                <p:txBody>
                  <a:bodyPr wrap="none" anchor="ctr"/>
                  <a:lstStyle/>
                  <a:p>
                    <a:endParaRPr lang="tr-TR"/>
                  </a:p>
                </p:txBody>
              </p:sp>
              <p:sp>
                <p:nvSpPr>
                  <p:cNvPr id="77872" name="Oval 48"/>
                  <p:cNvSpPr>
                    <a:spLocks noChangeArrowheads="1"/>
                  </p:cNvSpPr>
                  <p:nvPr/>
                </p:nvSpPr>
                <p:spPr bwMode="auto">
                  <a:xfrm>
                    <a:off x="5295" y="3049"/>
                    <a:ext cx="27"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77873" name="Oval 49"/>
                  <p:cNvSpPr>
                    <a:spLocks noChangeArrowheads="1"/>
                  </p:cNvSpPr>
                  <p:nvPr/>
                </p:nvSpPr>
                <p:spPr bwMode="auto">
                  <a:xfrm>
                    <a:off x="5359" y="3049"/>
                    <a:ext cx="28"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77874" name="Line 50"/>
                  <p:cNvSpPr>
                    <a:spLocks noChangeShapeType="1"/>
                  </p:cNvSpPr>
                  <p:nvPr/>
                </p:nvSpPr>
                <p:spPr bwMode="auto">
                  <a:xfrm>
                    <a:off x="5307" y="3050"/>
                    <a:ext cx="63" cy="1"/>
                  </a:xfrm>
                  <a:prstGeom prst="line">
                    <a:avLst/>
                  </a:prstGeom>
                  <a:noFill/>
                  <a:ln w="9360">
                    <a:solidFill>
                      <a:srgbClr val="000000"/>
                    </a:solidFill>
                    <a:round/>
                    <a:headEnd/>
                    <a:tailEnd/>
                  </a:ln>
                </p:spPr>
                <p:txBody>
                  <a:bodyPr/>
                  <a:lstStyle/>
                  <a:p>
                    <a:endParaRPr lang="tr-TR"/>
                  </a:p>
                </p:txBody>
              </p:sp>
            </p:grpSp>
          </p:grpSp>
          <p:sp>
            <p:nvSpPr>
              <p:cNvPr id="77875" name="AutoShape 51"/>
              <p:cNvSpPr>
                <a:spLocks noChangeArrowheads="1"/>
              </p:cNvSpPr>
              <p:nvPr/>
            </p:nvSpPr>
            <p:spPr bwMode="auto">
              <a:xfrm>
                <a:off x="5429" y="3012"/>
                <a:ext cx="11" cy="241"/>
              </a:xfrm>
              <a:prstGeom prst="roundRect">
                <a:avLst>
                  <a:gd name="adj" fmla="val 10000"/>
                </a:avLst>
              </a:prstGeom>
              <a:solidFill>
                <a:srgbClr val="B2B2B2"/>
              </a:solidFill>
              <a:ln w="9525">
                <a:noFill/>
                <a:round/>
                <a:headEnd/>
                <a:tailEnd/>
              </a:ln>
            </p:spPr>
            <p:txBody>
              <a:bodyPr wrap="none" anchor="ctr"/>
              <a:lstStyle/>
              <a:p>
                <a:endParaRPr lang="tr-TR"/>
              </a:p>
            </p:txBody>
          </p:sp>
          <p:sp>
            <p:nvSpPr>
              <p:cNvPr id="77876" name="AutoShape 52"/>
              <p:cNvSpPr>
                <a:spLocks noChangeArrowheads="1"/>
              </p:cNvSpPr>
              <p:nvPr/>
            </p:nvSpPr>
            <p:spPr bwMode="auto">
              <a:xfrm>
                <a:off x="5294" y="2999"/>
                <a:ext cx="137" cy="28"/>
              </a:xfrm>
              <a:prstGeom prst="roundRect">
                <a:avLst>
                  <a:gd name="adj" fmla="val 3569"/>
                </a:avLst>
              </a:prstGeom>
              <a:solidFill>
                <a:srgbClr val="B2B2B2"/>
              </a:solidFill>
              <a:ln w="9525">
                <a:noFill/>
                <a:round/>
                <a:headEnd/>
                <a:tailEnd/>
              </a:ln>
            </p:spPr>
            <p:txBody>
              <a:bodyPr wrap="none" anchor="ctr"/>
              <a:lstStyle/>
              <a:p>
                <a:endParaRPr lang="tr-TR"/>
              </a:p>
            </p:txBody>
          </p:sp>
        </p:grpSp>
        <p:sp>
          <p:nvSpPr>
            <p:cNvPr id="77877" name="Line 53"/>
            <p:cNvSpPr>
              <a:spLocks noChangeShapeType="1"/>
            </p:cNvSpPr>
            <p:nvPr/>
          </p:nvSpPr>
          <p:spPr bwMode="auto">
            <a:xfrm flipV="1">
              <a:off x="3762" y="2819"/>
              <a:ext cx="464" cy="291"/>
            </a:xfrm>
            <a:prstGeom prst="line">
              <a:avLst/>
            </a:prstGeom>
            <a:noFill/>
            <a:ln w="38160">
              <a:solidFill>
                <a:schemeClr val="accent1"/>
              </a:solidFill>
              <a:round/>
              <a:headEnd/>
              <a:tailEnd/>
            </a:ln>
          </p:spPr>
          <p:txBody>
            <a:bodyPr/>
            <a:lstStyle/>
            <a:p>
              <a:endParaRPr lang="tr-TR"/>
            </a:p>
          </p:txBody>
        </p:sp>
        <p:sp>
          <p:nvSpPr>
            <p:cNvPr id="77878" name="Text Box 54"/>
            <p:cNvSpPr txBox="1">
              <a:spLocks noChangeArrowheads="1"/>
            </p:cNvSpPr>
            <p:nvPr/>
          </p:nvSpPr>
          <p:spPr bwMode="auto">
            <a:xfrm>
              <a:off x="4963" y="1135"/>
              <a:ext cx="563" cy="184"/>
            </a:xfrm>
            <a:prstGeom prst="rect">
              <a:avLst/>
            </a:prstGeom>
            <a:noFill/>
            <a:ln w="9525">
              <a:noFill/>
              <a:miter lim="800000"/>
              <a:headEnd/>
              <a:tailEnd/>
            </a:ln>
          </p:spPr>
          <p:txBody>
            <a:bodyPr lIns="81639" tIns="42452" rIns="81639" bIns="42452">
              <a:spAutoFit/>
            </a:bodyPr>
            <a:lstStyle/>
            <a:p>
              <a:pPr defTabSz="828675" eaLnBrk="1" hangingPunct="1">
                <a:lnSpc>
                  <a:spcPct val="97000"/>
                </a:lnSpc>
                <a:spcBef>
                  <a:spcPts val="913"/>
                </a:spcBef>
                <a:buClr>
                  <a:srgbClr val="000000"/>
                </a:buClr>
                <a:buSzPct val="45000"/>
                <a:buFont typeface="StarSymbol" pitchFamily="2" charset="0"/>
                <a:buNone/>
                <a:tabLst>
                  <a:tab pos="657225" algn="l"/>
                </a:tabLst>
              </a:pPr>
              <a:r>
                <a:rPr kumimoji="0" lang="en-GB" sz="1400" b="1">
                  <a:solidFill>
                    <a:srgbClr val="000000"/>
                  </a:solidFill>
                  <a:latin typeface="Arial" charset="0"/>
                </a:rPr>
                <a:t>Clients</a:t>
              </a:r>
            </a:p>
          </p:txBody>
        </p:sp>
        <p:pic>
          <p:nvPicPr>
            <p:cNvPr id="77879" name="Picture 55"/>
            <p:cNvPicPr>
              <a:picLocks noChangeAspect="1" noChangeArrowheads="1"/>
            </p:cNvPicPr>
            <p:nvPr/>
          </p:nvPicPr>
          <p:blipFill>
            <a:blip r:embed="rId5" cstate="print"/>
            <a:srcRect/>
            <a:stretch>
              <a:fillRect/>
            </a:stretch>
          </p:blipFill>
          <p:spPr bwMode="auto">
            <a:xfrm>
              <a:off x="3885" y="2063"/>
              <a:ext cx="273" cy="426"/>
            </a:xfrm>
            <a:prstGeom prst="rect">
              <a:avLst/>
            </a:prstGeom>
            <a:noFill/>
          </p:spPr>
        </p:pic>
        <p:pic>
          <p:nvPicPr>
            <p:cNvPr id="77880" name="Picture 56"/>
            <p:cNvPicPr>
              <a:picLocks noChangeAspect="1" noChangeArrowheads="1"/>
            </p:cNvPicPr>
            <p:nvPr/>
          </p:nvPicPr>
          <p:blipFill>
            <a:blip r:embed="rId5" cstate="print"/>
            <a:srcRect/>
            <a:stretch>
              <a:fillRect/>
            </a:stretch>
          </p:blipFill>
          <p:spPr bwMode="auto">
            <a:xfrm>
              <a:off x="4582" y="2048"/>
              <a:ext cx="273" cy="426"/>
            </a:xfrm>
            <a:prstGeom prst="rect">
              <a:avLst/>
            </a:prstGeom>
            <a:noFill/>
          </p:spPr>
        </p:pic>
        <p:grpSp>
          <p:nvGrpSpPr>
            <p:cNvPr id="77881" name="Group 57"/>
            <p:cNvGrpSpPr>
              <a:grpSpLocks/>
            </p:cNvGrpSpPr>
            <p:nvPr/>
          </p:nvGrpSpPr>
          <p:grpSpPr bwMode="auto">
            <a:xfrm>
              <a:off x="3986" y="1514"/>
              <a:ext cx="744" cy="450"/>
              <a:chOff x="3584" y="1792"/>
              <a:chExt cx="744" cy="450"/>
            </a:xfrm>
          </p:grpSpPr>
          <p:pic>
            <p:nvPicPr>
              <p:cNvPr id="77882" name="Picture 58"/>
              <p:cNvPicPr>
                <a:picLocks noChangeArrowheads="1"/>
              </p:cNvPicPr>
              <p:nvPr/>
            </p:nvPicPr>
            <p:blipFill>
              <a:blip r:embed="rId2" cstate="print"/>
              <a:srcRect/>
              <a:stretch>
                <a:fillRect/>
              </a:stretch>
            </p:blipFill>
            <p:spPr bwMode="auto">
              <a:xfrm>
                <a:off x="3584" y="1792"/>
                <a:ext cx="744" cy="450"/>
              </a:xfrm>
              <a:prstGeom prst="rect">
                <a:avLst/>
              </a:prstGeom>
              <a:noFill/>
              <a:ln w="9525">
                <a:noFill/>
                <a:miter lim="800000"/>
                <a:headEnd/>
                <a:tailEnd/>
              </a:ln>
              <a:effectLst/>
            </p:spPr>
          </p:pic>
          <p:sp>
            <p:nvSpPr>
              <p:cNvPr id="77883" name="AutoShape 59"/>
              <p:cNvSpPr>
                <a:spLocks noChangeArrowheads="1"/>
              </p:cNvSpPr>
              <p:nvPr/>
            </p:nvSpPr>
            <p:spPr bwMode="auto">
              <a:xfrm>
                <a:off x="3640" y="1937"/>
                <a:ext cx="677" cy="198"/>
              </a:xfrm>
              <a:prstGeom prst="roundRect">
                <a:avLst>
                  <a:gd name="adj" fmla="val 458"/>
                </a:avLst>
              </a:prstGeom>
              <a:noFill/>
              <a:ln w="9525">
                <a:noFill/>
                <a:round/>
                <a:headEnd/>
                <a:tailEnd/>
              </a:ln>
            </p:spPr>
            <p:txBody>
              <a:bodyPr lIns="66291" tIns="32982" rIns="66291" bIns="32982" anchor="ctr"/>
              <a:lstStyle/>
              <a:p>
                <a:pPr algn="ctr" defTabSz="828675" eaLnBrk="1" hangingPunct="1">
                  <a:lnSpc>
                    <a:spcPct val="97000"/>
                  </a:lnSpc>
                  <a:buClr>
                    <a:srgbClr val="000000"/>
                  </a:buClr>
                  <a:buSzPct val="45000"/>
                  <a:buFont typeface="StarSymbol" pitchFamily="2" charset="0"/>
                  <a:buNone/>
                  <a:tabLst>
                    <a:tab pos="657225" algn="l"/>
                  </a:tabLst>
                </a:pPr>
                <a:r>
                  <a:rPr kumimoji="0" lang="en-GB" sz="1600" b="1">
                    <a:solidFill>
                      <a:srgbClr val="000000"/>
                    </a:solidFill>
                    <a:latin typeface="Arial" charset="0"/>
                  </a:rPr>
                  <a:t>LAN</a:t>
                </a:r>
              </a:p>
            </p:txBody>
          </p:sp>
        </p:grpSp>
        <p:grpSp>
          <p:nvGrpSpPr>
            <p:cNvPr id="77884" name="Group 60"/>
            <p:cNvGrpSpPr>
              <a:grpSpLocks/>
            </p:cNvGrpSpPr>
            <p:nvPr/>
          </p:nvGrpSpPr>
          <p:grpSpPr bwMode="auto">
            <a:xfrm>
              <a:off x="4492" y="3079"/>
              <a:ext cx="327" cy="494"/>
              <a:chOff x="576" y="1888"/>
              <a:chExt cx="294" cy="444"/>
            </a:xfrm>
          </p:grpSpPr>
          <p:sp>
            <p:nvSpPr>
              <p:cNvPr id="77885" name="Rectangle 61"/>
              <p:cNvSpPr>
                <a:spLocks noChangeArrowheads="1"/>
              </p:cNvSpPr>
              <p:nvPr/>
            </p:nvSpPr>
            <p:spPr bwMode="auto">
              <a:xfrm>
                <a:off x="576" y="1922"/>
                <a:ext cx="259" cy="410"/>
              </a:xfrm>
              <a:prstGeom prst="rect">
                <a:avLst/>
              </a:prstGeom>
              <a:solidFill>
                <a:srgbClr val="B2B2B2"/>
              </a:solidFill>
              <a:ln w="6350">
                <a:noFill/>
                <a:miter lim="800000"/>
                <a:headEnd/>
                <a:tailEnd/>
              </a:ln>
            </p:spPr>
            <p:txBody>
              <a:bodyPr/>
              <a:lstStyle/>
              <a:p>
                <a:endParaRPr lang="tr-TR"/>
              </a:p>
            </p:txBody>
          </p:sp>
          <p:sp>
            <p:nvSpPr>
              <p:cNvPr id="77886" name="Freeform 62"/>
              <p:cNvSpPr>
                <a:spLocks/>
              </p:cNvSpPr>
              <p:nvPr/>
            </p:nvSpPr>
            <p:spPr bwMode="auto">
              <a:xfrm>
                <a:off x="832" y="1888"/>
                <a:ext cx="37" cy="442"/>
              </a:xfrm>
              <a:custGeom>
                <a:avLst/>
                <a:gdLst/>
                <a:ahLst/>
                <a:cxnLst>
                  <a:cxn ang="0">
                    <a:pos x="0" y="489"/>
                  </a:cxn>
                  <a:cxn ang="0">
                    <a:pos x="36" y="452"/>
                  </a:cxn>
                  <a:cxn ang="0">
                    <a:pos x="36" y="0"/>
                  </a:cxn>
                  <a:cxn ang="0">
                    <a:pos x="0" y="37"/>
                  </a:cxn>
                  <a:cxn ang="0">
                    <a:pos x="0" y="489"/>
                  </a:cxn>
                </a:cxnLst>
                <a:rect l="0" t="0" r="r" b="b"/>
                <a:pathLst>
                  <a:path w="36" h="489">
                    <a:moveTo>
                      <a:pt x="0" y="489"/>
                    </a:moveTo>
                    <a:lnTo>
                      <a:pt x="36" y="452"/>
                    </a:lnTo>
                    <a:lnTo>
                      <a:pt x="36" y="0"/>
                    </a:lnTo>
                    <a:lnTo>
                      <a:pt x="0" y="37"/>
                    </a:lnTo>
                    <a:lnTo>
                      <a:pt x="0" y="489"/>
                    </a:lnTo>
                    <a:close/>
                  </a:path>
                </a:pathLst>
              </a:custGeom>
              <a:solidFill>
                <a:srgbClr val="969696"/>
              </a:solidFill>
              <a:ln w="6350" cmpd="sng">
                <a:noFill/>
                <a:prstDash val="solid"/>
                <a:round/>
                <a:headEnd/>
                <a:tailEnd/>
              </a:ln>
            </p:spPr>
            <p:txBody>
              <a:bodyPr/>
              <a:lstStyle/>
              <a:p>
                <a:endParaRPr lang="tr-TR"/>
              </a:p>
            </p:txBody>
          </p:sp>
          <p:sp>
            <p:nvSpPr>
              <p:cNvPr id="77887" name="Freeform 63"/>
              <p:cNvSpPr>
                <a:spLocks/>
              </p:cNvSpPr>
              <p:nvPr/>
            </p:nvSpPr>
            <p:spPr bwMode="auto">
              <a:xfrm>
                <a:off x="596" y="2281"/>
                <a:ext cx="217" cy="23"/>
              </a:xfrm>
              <a:custGeom>
                <a:avLst/>
                <a:gdLst/>
                <a:ahLst/>
                <a:cxnLst>
                  <a:cxn ang="0">
                    <a:pos x="0" y="26"/>
                  </a:cxn>
                  <a:cxn ang="0">
                    <a:pos x="29" y="0"/>
                  </a:cxn>
                  <a:cxn ang="0">
                    <a:pos x="247" y="1"/>
                  </a:cxn>
                  <a:cxn ang="0">
                    <a:pos x="247" y="26"/>
                  </a:cxn>
                  <a:cxn ang="0">
                    <a:pos x="0" y="26"/>
                  </a:cxn>
                </a:cxnLst>
                <a:rect l="0" t="0" r="r" b="b"/>
                <a:pathLst>
                  <a:path w="247" h="26">
                    <a:moveTo>
                      <a:pt x="0" y="26"/>
                    </a:moveTo>
                    <a:lnTo>
                      <a:pt x="29" y="0"/>
                    </a:lnTo>
                    <a:lnTo>
                      <a:pt x="247" y="1"/>
                    </a:lnTo>
                    <a:lnTo>
                      <a:pt x="247" y="26"/>
                    </a:lnTo>
                    <a:lnTo>
                      <a:pt x="0" y="26"/>
                    </a:lnTo>
                    <a:close/>
                  </a:path>
                </a:pathLst>
              </a:custGeom>
              <a:solidFill>
                <a:srgbClr val="808080"/>
              </a:solidFill>
              <a:ln w="6350" cmpd="sng">
                <a:noFill/>
                <a:prstDash val="solid"/>
                <a:round/>
                <a:headEnd/>
                <a:tailEnd/>
              </a:ln>
            </p:spPr>
            <p:txBody>
              <a:bodyPr/>
              <a:lstStyle/>
              <a:p>
                <a:endParaRPr lang="tr-TR"/>
              </a:p>
            </p:txBody>
          </p:sp>
          <p:sp>
            <p:nvSpPr>
              <p:cNvPr id="77888" name="Freeform 64"/>
              <p:cNvSpPr>
                <a:spLocks/>
              </p:cNvSpPr>
              <p:nvPr/>
            </p:nvSpPr>
            <p:spPr bwMode="auto">
              <a:xfrm>
                <a:off x="596" y="1998"/>
                <a:ext cx="28" cy="305"/>
              </a:xfrm>
              <a:custGeom>
                <a:avLst/>
                <a:gdLst/>
                <a:ahLst/>
                <a:cxnLst>
                  <a:cxn ang="0">
                    <a:pos x="0" y="1418"/>
                  </a:cxn>
                  <a:cxn ang="0">
                    <a:pos x="131" y="1314"/>
                  </a:cxn>
                  <a:cxn ang="0">
                    <a:pos x="131" y="0"/>
                  </a:cxn>
                  <a:cxn ang="0">
                    <a:pos x="1" y="0"/>
                  </a:cxn>
                  <a:cxn ang="0">
                    <a:pos x="0" y="1418"/>
                  </a:cxn>
                </a:cxnLst>
                <a:rect l="0" t="0" r="r" b="b"/>
                <a:pathLst>
                  <a:path w="131" h="1418">
                    <a:moveTo>
                      <a:pt x="0" y="1418"/>
                    </a:moveTo>
                    <a:lnTo>
                      <a:pt x="131" y="1314"/>
                    </a:lnTo>
                    <a:lnTo>
                      <a:pt x="131" y="0"/>
                    </a:lnTo>
                    <a:lnTo>
                      <a:pt x="1" y="0"/>
                    </a:lnTo>
                    <a:lnTo>
                      <a:pt x="0" y="1418"/>
                    </a:lnTo>
                    <a:close/>
                  </a:path>
                </a:pathLst>
              </a:custGeom>
              <a:solidFill>
                <a:srgbClr val="4D4D4D"/>
              </a:solidFill>
              <a:ln w="6350" cmpd="sng">
                <a:noFill/>
                <a:prstDash val="solid"/>
                <a:round/>
                <a:headEnd/>
                <a:tailEnd/>
              </a:ln>
            </p:spPr>
            <p:txBody>
              <a:bodyPr/>
              <a:lstStyle/>
              <a:p>
                <a:endParaRPr lang="tr-TR"/>
              </a:p>
            </p:txBody>
          </p:sp>
          <p:sp>
            <p:nvSpPr>
              <p:cNvPr id="77889" name="Freeform 65"/>
              <p:cNvSpPr>
                <a:spLocks/>
              </p:cNvSpPr>
              <p:nvPr/>
            </p:nvSpPr>
            <p:spPr bwMode="auto">
              <a:xfrm>
                <a:off x="577" y="1888"/>
                <a:ext cx="293" cy="34"/>
              </a:xfrm>
              <a:custGeom>
                <a:avLst/>
                <a:gdLst/>
                <a:ahLst/>
                <a:cxnLst>
                  <a:cxn ang="0">
                    <a:pos x="0" y="37"/>
                  </a:cxn>
                  <a:cxn ang="0">
                    <a:pos x="36" y="0"/>
                  </a:cxn>
                  <a:cxn ang="0">
                    <a:pos x="301" y="0"/>
                  </a:cxn>
                  <a:cxn ang="0">
                    <a:pos x="265" y="37"/>
                  </a:cxn>
                  <a:cxn ang="0">
                    <a:pos x="0" y="37"/>
                  </a:cxn>
                </a:cxnLst>
                <a:rect l="0" t="0" r="r" b="b"/>
                <a:pathLst>
                  <a:path w="301" h="37">
                    <a:moveTo>
                      <a:pt x="0" y="37"/>
                    </a:moveTo>
                    <a:lnTo>
                      <a:pt x="36" y="0"/>
                    </a:lnTo>
                    <a:lnTo>
                      <a:pt x="301" y="0"/>
                    </a:lnTo>
                    <a:lnTo>
                      <a:pt x="265" y="37"/>
                    </a:lnTo>
                    <a:lnTo>
                      <a:pt x="0" y="37"/>
                    </a:lnTo>
                    <a:close/>
                  </a:path>
                </a:pathLst>
              </a:custGeom>
              <a:solidFill>
                <a:srgbClr val="DDDDDD"/>
              </a:solidFill>
              <a:ln w="6350" cmpd="sng">
                <a:noFill/>
                <a:prstDash val="solid"/>
                <a:round/>
                <a:headEnd/>
                <a:tailEnd/>
              </a:ln>
            </p:spPr>
            <p:txBody>
              <a:bodyPr/>
              <a:lstStyle/>
              <a:p>
                <a:endParaRPr lang="tr-TR"/>
              </a:p>
            </p:txBody>
          </p:sp>
          <p:sp>
            <p:nvSpPr>
              <p:cNvPr id="77890" name="Rectangle 66"/>
              <p:cNvSpPr>
                <a:spLocks noChangeArrowheads="1"/>
              </p:cNvSpPr>
              <p:nvPr/>
            </p:nvSpPr>
            <p:spPr bwMode="auto">
              <a:xfrm>
                <a:off x="596" y="1998"/>
                <a:ext cx="217" cy="305"/>
              </a:xfrm>
              <a:prstGeom prst="rect">
                <a:avLst/>
              </a:prstGeom>
              <a:noFill/>
              <a:ln w="6350">
                <a:noFill/>
                <a:miter lim="800000"/>
                <a:headEnd/>
                <a:tailEnd/>
              </a:ln>
              <a:effectLst/>
            </p:spPr>
            <p:txBody>
              <a:bodyPr wrap="none" anchor="ctr"/>
              <a:lstStyle/>
              <a:p>
                <a:endParaRPr lang="tr-TR"/>
              </a:p>
            </p:txBody>
          </p:sp>
          <p:sp>
            <p:nvSpPr>
              <p:cNvPr id="77891" name="Rectangle 67"/>
              <p:cNvSpPr>
                <a:spLocks noChangeArrowheads="1"/>
              </p:cNvSpPr>
              <p:nvPr/>
            </p:nvSpPr>
            <p:spPr bwMode="auto">
              <a:xfrm>
                <a:off x="623" y="1998"/>
                <a:ext cx="190" cy="285"/>
              </a:xfrm>
              <a:prstGeom prst="rect">
                <a:avLst/>
              </a:prstGeom>
              <a:solidFill>
                <a:srgbClr val="969696"/>
              </a:solidFill>
              <a:ln w="0" algn="ctr">
                <a:noFill/>
                <a:miter lim="800000"/>
                <a:headEnd/>
                <a:tailEnd/>
              </a:ln>
              <a:effectLst/>
            </p:spPr>
            <p:txBody>
              <a:bodyPr wrap="none" anchor="ctr"/>
              <a:lstStyle/>
              <a:p>
                <a:endParaRPr lang="tr-TR"/>
              </a:p>
            </p:txBody>
          </p:sp>
          <p:grpSp>
            <p:nvGrpSpPr>
              <p:cNvPr id="77892" name="Group 68"/>
              <p:cNvGrpSpPr>
                <a:grpSpLocks/>
              </p:cNvGrpSpPr>
              <p:nvPr/>
            </p:nvGrpSpPr>
            <p:grpSpPr bwMode="auto">
              <a:xfrm>
                <a:off x="720" y="2247"/>
                <a:ext cx="81" cy="38"/>
                <a:chOff x="816" y="1680"/>
                <a:chExt cx="463" cy="231"/>
              </a:xfrm>
            </p:grpSpPr>
            <p:sp>
              <p:nvSpPr>
                <p:cNvPr id="77893" name="Oval 69"/>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894" name="Rectangle 70"/>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895" name="Oval 71"/>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896" name="Line 72"/>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897" name="Oval 73"/>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898" name="Line 74"/>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899" name="Group 75"/>
              <p:cNvGrpSpPr>
                <a:grpSpLocks/>
              </p:cNvGrpSpPr>
              <p:nvPr/>
            </p:nvGrpSpPr>
            <p:grpSpPr bwMode="auto">
              <a:xfrm>
                <a:off x="720" y="2229"/>
                <a:ext cx="81" cy="38"/>
                <a:chOff x="816" y="1680"/>
                <a:chExt cx="463" cy="231"/>
              </a:xfrm>
            </p:grpSpPr>
            <p:sp>
              <p:nvSpPr>
                <p:cNvPr id="77900" name="Oval 76"/>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01" name="Rectangle 77"/>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02" name="Oval 78"/>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03" name="Line 79"/>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04" name="Oval 80"/>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05" name="Line 81"/>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06" name="Group 82"/>
              <p:cNvGrpSpPr>
                <a:grpSpLocks/>
              </p:cNvGrpSpPr>
              <p:nvPr/>
            </p:nvGrpSpPr>
            <p:grpSpPr bwMode="auto">
              <a:xfrm>
                <a:off x="720" y="2191"/>
                <a:ext cx="81" cy="38"/>
                <a:chOff x="816" y="1680"/>
                <a:chExt cx="463" cy="231"/>
              </a:xfrm>
            </p:grpSpPr>
            <p:sp>
              <p:nvSpPr>
                <p:cNvPr id="77907" name="Oval 83"/>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08" name="Rectangle 84"/>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09" name="Oval 85"/>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10" name="Line 86"/>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11" name="Oval 87"/>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12" name="Line 88"/>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13" name="Group 89"/>
              <p:cNvGrpSpPr>
                <a:grpSpLocks/>
              </p:cNvGrpSpPr>
              <p:nvPr/>
            </p:nvGrpSpPr>
            <p:grpSpPr bwMode="auto">
              <a:xfrm>
                <a:off x="720" y="2174"/>
                <a:ext cx="81" cy="38"/>
                <a:chOff x="816" y="1680"/>
                <a:chExt cx="463" cy="231"/>
              </a:xfrm>
            </p:grpSpPr>
            <p:sp>
              <p:nvSpPr>
                <p:cNvPr id="77914" name="Oval 90"/>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15" name="Rectangle 91"/>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16" name="Oval 92"/>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17" name="Line 93"/>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18" name="Oval 94"/>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19" name="Line 95"/>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20" name="Group 96"/>
              <p:cNvGrpSpPr>
                <a:grpSpLocks/>
              </p:cNvGrpSpPr>
              <p:nvPr/>
            </p:nvGrpSpPr>
            <p:grpSpPr bwMode="auto">
              <a:xfrm>
                <a:off x="720" y="2135"/>
                <a:ext cx="81" cy="38"/>
                <a:chOff x="816" y="1680"/>
                <a:chExt cx="463" cy="231"/>
              </a:xfrm>
            </p:grpSpPr>
            <p:sp>
              <p:nvSpPr>
                <p:cNvPr id="77921" name="Oval 97"/>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22" name="Rectangle 98"/>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23" name="Oval 99"/>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24" name="Line 100"/>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25" name="Oval 101"/>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26" name="Line 102"/>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27" name="Group 103"/>
              <p:cNvGrpSpPr>
                <a:grpSpLocks/>
              </p:cNvGrpSpPr>
              <p:nvPr/>
            </p:nvGrpSpPr>
            <p:grpSpPr bwMode="auto">
              <a:xfrm>
                <a:off x="720" y="2117"/>
                <a:ext cx="81" cy="39"/>
                <a:chOff x="816" y="1680"/>
                <a:chExt cx="463" cy="231"/>
              </a:xfrm>
            </p:grpSpPr>
            <p:sp>
              <p:nvSpPr>
                <p:cNvPr id="77928" name="Oval 104"/>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29" name="Rectangle 105"/>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30" name="Oval 106"/>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31" name="Line 107"/>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32" name="Oval 108"/>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33" name="Line 109"/>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34" name="Group 110"/>
              <p:cNvGrpSpPr>
                <a:grpSpLocks/>
              </p:cNvGrpSpPr>
              <p:nvPr/>
            </p:nvGrpSpPr>
            <p:grpSpPr bwMode="auto">
              <a:xfrm>
                <a:off x="720" y="2079"/>
                <a:ext cx="81" cy="38"/>
                <a:chOff x="816" y="1680"/>
                <a:chExt cx="463" cy="231"/>
              </a:xfrm>
            </p:grpSpPr>
            <p:sp>
              <p:nvSpPr>
                <p:cNvPr id="77935" name="Oval 111"/>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36" name="Rectangle 112"/>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37" name="Oval 113"/>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38" name="Line 114"/>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39" name="Oval 115"/>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40" name="Line 116"/>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41" name="Group 117"/>
              <p:cNvGrpSpPr>
                <a:grpSpLocks/>
              </p:cNvGrpSpPr>
              <p:nvPr/>
            </p:nvGrpSpPr>
            <p:grpSpPr bwMode="auto">
              <a:xfrm>
                <a:off x="720" y="2061"/>
                <a:ext cx="81" cy="38"/>
                <a:chOff x="816" y="1680"/>
                <a:chExt cx="463" cy="231"/>
              </a:xfrm>
            </p:grpSpPr>
            <p:sp>
              <p:nvSpPr>
                <p:cNvPr id="77942" name="Oval 118"/>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43" name="Rectangle 119"/>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44" name="Oval 120"/>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45" name="Line 121"/>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46" name="Oval 122"/>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47" name="Line 123"/>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48" name="Group 124"/>
              <p:cNvGrpSpPr>
                <a:grpSpLocks/>
              </p:cNvGrpSpPr>
              <p:nvPr/>
            </p:nvGrpSpPr>
            <p:grpSpPr bwMode="auto">
              <a:xfrm>
                <a:off x="720" y="2023"/>
                <a:ext cx="81" cy="38"/>
                <a:chOff x="816" y="1680"/>
                <a:chExt cx="463" cy="231"/>
              </a:xfrm>
            </p:grpSpPr>
            <p:sp>
              <p:nvSpPr>
                <p:cNvPr id="77949" name="Oval 125"/>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50" name="Rectangle 126"/>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51" name="Oval 127"/>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52" name="Line 128"/>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53" name="Oval 129"/>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54" name="Line 130"/>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55" name="Group 131"/>
              <p:cNvGrpSpPr>
                <a:grpSpLocks/>
              </p:cNvGrpSpPr>
              <p:nvPr/>
            </p:nvGrpSpPr>
            <p:grpSpPr bwMode="auto">
              <a:xfrm>
                <a:off x="720" y="2005"/>
                <a:ext cx="81" cy="38"/>
                <a:chOff x="816" y="1680"/>
                <a:chExt cx="463" cy="231"/>
              </a:xfrm>
            </p:grpSpPr>
            <p:sp>
              <p:nvSpPr>
                <p:cNvPr id="77956" name="Oval 132"/>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57" name="Rectangle 133"/>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58" name="Oval 134"/>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59" name="Line 135"/>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60" name="Oval 136"/>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61" name="Line 137"/>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62" name="Group 138"/>
              <p:cNvGrpSpPr>
                <a:grpSpLocks/>
              </p:cNvGrpSpPr>
              <p:nvPr/>
            </p:nvGrpSpPr>
            <p:grpSpPr bwMode="auto">
              <a:xfrm>
                <a:off x="614" y="2247"/>
                <a:ext cx="81" cy="38"/>
                <a:chOff x="816" y="1680"/>
                <a:chExt cx="463" cy="231"/>
              </a:xfrm>
            </p:grpSpPr>
            <p:sp>
              <p:nvSpPr>
                <p:cNvPr id="77963" name="Oval 139"/>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64" name="Rectangle 140"/>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65" name="Oval 141"/>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66" name="Line 142"/>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67" name="Oval 143"/>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68" name="Line 144"/>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69" name="Group 145"/>
              <p:cNvGrpSpPr>
                <a:grpSpLocks/>
              </p:cNvGrpSpPr>
              <p:nvPr/>
            </p:nvGrpSpPr>
            <p:grpSpPr bwMode="auto">
              <a:xfrm>
                <a:off x="614" y="2229"/>
                <a:ext cx="81" cy="38"/>
                <a:chOff x="816" y="1680"/>
                <a:chExt cx="463" cy="231"/>
              </a:xfrm>
            </p:grpSpPr>
            <p:sp>
              <p:nvSpPr>
                <p:cNvPr id="77970" name="Oval 146"/>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71" name="Rectangle 147"/>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72" name="Oval 148"/>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73" name="Line 149"/>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74" name="Oval 150"/>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75" name="Line 151"/>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76" name="Group 152"/>
              <p:cNvGrpSpPr>
                <a:grpSpLocks/>
              </p:cNvGrpSpPr>
              <p:nvPr/>
            </p:nvGrpSpPr>
            <p:grpSpPr bwMode="auto">
              <a:xfrm>
                <a:off x="614" y="2191"/>
                <a:ext cx="81" cy="38"/>
                <a:chOff x="816" y="1680"/>
                <a:chExt cx="463" cy="231"/>
              </a:xfrm>
            </p:grpSpPr>
            <p:sp>
              <p:nvSpPr>
                <p:cNvPr id="77977" name="Oval 153"/>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78" name="Rectangle 154"/>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79" name="Oval 155"/>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80" name="Line 156"/>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81" name="Oval 157"/>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82" name="Line 158"/>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83" name="Group 159"/>
              <p:cNvGrpSpPr>
                <a:grpSpLocks/>
              </p:cNvGrpSpPr>
              <p:nvPr/>
            </p:nvGrpSpPr>
            <p:grpSpPr bwMode="auto">
              <a:xfrm>
                <a:off x="614" y="2174"/>
                <a:ext cx="81" cy="38"/>
                <a:chOff x="816" y="1680"/>
                <a:chExt cx="463" cy="231"/>
              </a:xfrm>
            </p:grpSpPr>
            <p:sp>
              <p:nvSpPr>
                <p:cNvPr id="77984" name="Oval 160"/>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85" name="Rectangle 161"/>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86" name="Oval 162"/>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87" name="Line 163"/>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88" name="Oval 164"/>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89" name="Line 165"/>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90" name="Group 166"/>
              <p:cNvGrpSpPr>
                <a:grpSpLocks/>
              </p:cNvGrpSpPr>
              <p:nvPr/>
            </p:nvGrpSpPr>
            <p:grpSpPr bwMode="auto">
              <a:xfrm>
                <a:off x="614" y="2135"/>
                <a:ext cx="81" cy="38"/>
                <a:chOff x="816" y="1680"/>
                <a:chExt cx="463" cy="231"/>
              </a:xfrm>
            </p:grpSpPr>
            <p:sp>
              <p:nvSpPr>
                <p:cNvPr id="77991" name="Oval 167"/>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92" name="Rectangle 168"/>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7993" name="Oval 169"/>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7994" name="Line 170"/>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7995" name="Oval 171"/>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7996" name="Line 172"/>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7997" name="Group 173"/>
              <p:cNvGrpSpPr>
                <a:grpSpLocks/>
              </p:cNvGrpSpPr>
              <p:nvPr/>
            </p:nvGrpSpPr>
            <p:grpSpPr bwMode="auto">
              <a:xfrm>
                <a:off x="614" y="2117"/>
                <a:ext cx="81" cy="39"/>
                <a:chOff x="816" y="1680"/>
                <a:chExt cx="463" cy="231"/>
              </a:xfrm>
            </p:grpSpPr>
            <p:sp>
              <p:nvSpPr>
                <p:cNvPr id="77998" name="Oval 174"/>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7999" name="Rectangle 175"/>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8000" name="Oval 176"/>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8001" name="Line 177"/>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8002" name="Oval 178"/>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8003" name="Line 179"/>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8004" name="Group 180"/>
              <p:cNvGrpSpPr>
                <a:grpSpLocks/>
              </p:cNvGrpSpPr>
              <p:nvPr/>
            </p:nvGrpSpPr>
            <p:grpSpPr bwMode="auto">
              <a:xfrm>
                <a:off x="614" y="2079"/>
                <a:ext cx="81" cy="38"/>
                <a:chOff x="816" y="1680"/>
                <a:chExt cx="463" cy="231"/>
              </a:xfrm>
            </p:grpSpPr>
            <p:sp>
              <p:nvSpPr>
                <p:cNvPr id="78005" name="Oval 181"/>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8006" name="Rectangle 182"/>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8007" name="Oval 183"/>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8008" name="Line 184"/>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8009" name="Oval 185"/>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8010" name="Line 186"/>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8011" name="Group 187"/>
              <p:cNvGrpSpPr>
                <a:grpSpLocks/>
              </p:cNvGrpSpPr>
              <p:nvPr/>
            </p:nvGrpSpPr>
            <p:grpSpPr bwMode="auto">
              <a:xfrm>
                <a:off x="614" y="2061"/>
                <a:ext cx="81" cy="38"/>
                <a:chOff x="816" y="1680"/>
                <a:chExt cx="463" cy="231"/>
              </a:xfrm>
            </p:grpSpPr>
            <p:sp>
              <p:nvSpPr>
                <p:cNvPr id="78012" name="Oval 188"/>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8013" name="Rectangle 189"/>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8014" name="Oval 190"/>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8015" name="Line 191"/>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8016" name="Oval 192"/>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8017" name="Line 193"/>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8018" name="Group 194"/>
              <p:cNvGrpSpPr>
                <a:grpSpLocks/>
              </p:cNvGrpSpPr>
              <p:nvPr/>
            </p:nvGrpSpPr>
            <p:grpSpPr bwMode="auto">
              <a:xfrm>
                <a:off x="614" y="2023"/>
                <a:ext cx="81" cy="38"/>
                <a:chOff x="816" y="1680"/>
                <a:chExt cx="463" cy="231"/>
              </a:xfrm>
            </p:grpSpPr>
            <p:sp>
              <p:nvSpPr>
                <p:cNvPr id="78019" name="Oval 195"/>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8020" name="Rectangle 196"/>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8021" name="Oval 197"/>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8022" name="Line 198"/>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8023" name="Oval 199"/>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8024" name="Line 200"/>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8025" name="Group 201"/>
              <p:cNvGrpSpPr>
                <a:grpSpLocks/>
              </p:cNvGrpSpPr>
              <p:nvPr/>
            </p:nvGrpSpPr>
            <p:grpSpPr bwMode="auto">
              <a:xfrm>
                <a:off x="614" y="2005"/>
                <a:ext cx="81" cy="38"/>
                <a:chOff x="816" y="1680"/>
                <a:chExt cx="463" cy="231"/>
              </a:xfrm>
            </p:grpSpPr>
            <p:sp>
              <p:nvSpPr>
                <p:cNvPr id="78026" name="Oval 202"/>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8027" name="Rectangle 203"/>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8028" name="Oval 204"/>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8029" name="Line 205"/>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8030" name="Oval 206"/>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8031" name="Line 207"/>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grpSp>
          <p:nvGrpSpPr>
            <p:cNvPr id="78032" name="Group 208"/>
            <p:cNvGrpSpPr>
              <a:grpSpLocks/>
            </p:cNvGrpSpPr>
            <p:nvPr/>
          </p:nvGrpSpPr>
          <p:grpSpPr bwMode="auto">
            <a:xfrm>
              <a:off x="4189" y="2702"/>
              <a:ext cx="376" cy="178"/>
              <a:chOff x="528" y="3120"/>
              <a:chExt cx="287" cy="119"/>
            </a:xfrm>
          </p:grpSpPr>
          <p:sp>
            <p:nvSpPr>
              <p:cNvPr id="78033" name="Rectangle 209"/>
              <p:cNvSpPr>
                <a:spLocks noChangeAspect="1" noChangeArrowheads="1"/>
              </p:cNvSpPr>
              <p:nvPr/>
            </p:nvSpPr>
            <p:spPr bwMode="auto">
              <a:xfrm>
                <a:off x="528" y="3180"/>
                <a:ext cx="227" cy="59"/>
              </a:xfrm>
              <a:prstGeom prst="rect">
                <a:avLst/>
              </a:prstGeom>
              <a:solidFill>
                <a:srgbClr val="5F5F5F"/>
              </a:solidFill>
              <a:ln w="1588">
                <a:noFill/>
                <a:miter lim="800000"/>
                <a:headEnd/>
                <a:tailEnd/>
              </a:ln>
            </p:spPr>
            <p:txBody>
              <a:bodyPr/>
              <a:lstStyle/>
              <a:p>
                <a:endParaRPr lang="tr-TR"/>
              </a:p>
            </p:txBody>
          </p:sp>
          <p:sp>
            <p:nvSpPr>
              <p:cNvPr id="78034" name="Freeform 210"/>
              <p:cNvSpPr>
                <a:spLocks noChangeAspect="1"/>
              </p:cNvSpPr>
              <p:nvPr/>
            </p:nvSpPr>
            <p:spPr bwMode="auto">
              <a:xfrm>
                <a:off x="528" y="3120"/>
                <a:ext cx="287" cy="60"/>
              </a:xfrm>
              <a:custGeom>
                <a:avLst/>
                <a:gdLst/>
                <a:ahLst/>
                <a:cxnLst>
                  <a:cxn ang="0">
                    <a:pos x="0" y="195"/>
                  </a:cxn>
                  <a:cxn ang="0">
                    <a:pos x="737" y="195"/>
                  </a:cxn>
                  <a:cxn ang="0">
                    <a:pos x="930" y="0"/>
                  </a:cxn>
                  <a:cxn ang="0">
                    <a:pos x="193" y="0"/>
                  </a:cxn>
                  <a:cxn ang="0">
                    <a:pos x="0" y="195"/>
                  </a:cxn>
                </a:cxnLst>
                <a:rect l="0" t="0" r="r" b="b"/>
                <a:pathLst>
                  <a:path w="930" h="195">
                    <a:moveTo>
                      <a:pt x="0" y="195"/>
                    </a:moveTo>
                    <a:lnTo>
                      <a:pt x="737" y="195"/>
                    </a:lnTo>
                    <a:lnTo>
                      <a:pt x="930" y="0"/>
                    </a:lnTo>
                    <a:lnTo>
                      <a:pt x="193" y="0"/>
                    </a:lnTo>
                    <a:lnTo>
                      <a:pt x="0" y="195"/>
                    </a:lnTo>
                    <a:close/>
                  </a:path>
                </a:pathLst>
              </a:custGeom>
              <a:solidFill>
                <a:srgbClr val="C0C0C0"/>
              </a:solidFill>
              <a:ln w="1588">
                <a:noFill/>
                <a:prstDash val="solid"/>
                <a:round/>
                <a:headEnd/>
                <a:tailEnd/>
              </a:ln>
            </p:spPr>
            <p:txBody>
              <a:bodyPr/>
              <a:lstStyle/>
              <a:p>
                <a:endParaRPr lang="tr-TR"/>
              </a:p>
            </p:txBody>
          </p:sp>
          <p:sp>
            <p:nvSpPr>
              <p:cNvPr id="78035" name="Freeform 211"/>
              <p:cNvSpPr>
                <a:spLocks noChangeAspect="1"/>
              </p:cNvSpPr>
              <p:nvPr/>
            </p:nvSpPr>
            <p:spPr bwMode="auto">
              <a:xfrm>
                <a:off x="753" y="3120"/>
                <a:ext cx="60" cy="119"/>
              </a:xfrm>
              <a:custGeom>
                <a:avLst/>
                <a:gdLst/>
                <a:ahLst/>
                <a:cxnLst>
                  <a:cxn ang="0">
                    <a:pos x="193" y="0"/>
                  </a:cxn>
                  <a:cxn ang="0">
                    <a:pos x="193" y="195"/>
                  </a:cxn>
                  <a:cxn ang="0">
                    <a:pos x="0" y="389"/>
                  </a:cxn>
                  <a:cxn ang="0">
                    <a:pos x="0" y="195"/>
                  </a:cxn>
                  <a:cxn ang="0">
                    <a:pos x="193" y="0"/>
                  </a:cxn>
                </a:cxnLst>
                <a:rect l="0" t="0" r="r" b="b"/>
                <a:pathLst>
                  <a:path w="193" h="389">
                    <a:moveTo>
                      <a:pt x="193" y="0"/>
                    </a:moveTo>
                    <a:lnTo>
                      <a:pt x="193" y="195"/>
                    </a:lnTo>
                    <a:lnTo>
                      <a:pt x="0" y="389"/>
                    </a:lnTo>
                    <a:lnTo>
                      <a:pt x="0" y="195"/>
                    </a:lnTo>
                    <a:lnTo>
                      <a:pt x="193" y="0"/>
                    </a:lnTo>
                    <a:close/>
                  </a:path>
                </a:pathLst>
              </a:custGeom>
              <a:solidFill>
                <a:srgbClr val="808080"/>
              </a:solidFill>
              <a:ln w="1588">
                <a:noFill/>
                <a:prstDash val="solid"/>
                <a:round/>
                <a:headEnd/>
                <a:tailEnd/>
              </a:ln>
            </p:spPr>
            <p:txBody>
              <a:bodyPr/>
              <a:lstStyle/>
              <a:p>
                <a:endParaRPr lang="tr-TR"/>
              </a:p>
            </p:txBody>
          </p:sp>
          <p:grpSp>
            <p:nvGrpSpPr>
              <p:cNvPr id="78036" name="Group 212"/>
              <p:cNvGrpSpPr>
                <a:grpSpLocks noChangeAspect="1"/>
              </p:cNvGrpSpPr>
              <p:nvPr/>
            </p:nvGrpSpPr>
            <p:grpSpPr bwMode="auto">
              <a:xfrm>
                <a:off x="560" y="3125"/>
                <a:ext cx="213" cy="49"/>
                <a:chOff x="2680" y="1354"/>
                <a:chExt cx="571" cy="151"/>
              </a:xfrm>
            </p:grpSpPr>
            <p:sp>
              <p:nvSpPr>
                <p:cNvPr id="78037" name="Freeform 213"/>
                <p:cNvSpPr>
                  <a:spLocks noChangeAspect="1"/>
                </p:cNvSpPr>
                <p:nvPr/>
              </p:nvSpPr>
              <p:spPr bwMode="auto">
                <a:xfrm>
                  <a:off x="2934" y="1427"/>
                  <a:ext cx="244" cy="57"/>
                </a:xfrm>
                <a:custGeom>
                  <a:avLst/>
                  <a:gdLst/>
                  <a:ahLst/>
                  <a:cxnLst>
                    <a:cxn ang="0">
                      <a:pos x="21" y="10"/>
                    </a:cxn>
                    <a:cxn ang="0">
                      <a:pos x="0" y="31"/>
                    </a:cxn>
                    <a:cxn ang="0">
                      <a:pos x="146" y="31"/>
                    </a:cxn>
                    <a:cxn ang="0">
                      <a:pos x="125" y="57"/>
                    </a:cxn>
                    <a:cxn ang="0">
                      <a:pos x="244" y="26"/>
                    </a:cxn>
                    <a:cxn ang="0">
                      <a:pos x="182" y="0"/>
                    </a:cxn>
                    <a:cxn ang="0">
                      <a:pos x="166" y="10"/>
                    </a:cxn>
                    <a:cxn ang="0">
                      <a:pos x="21" y="10"/>
                    </a:cxn>
                  </a:cxnLst>
                  <a:rect l="0" t="0" r="r" b="b"/>
                  <a:pathLst>
                    <a:path w="244" h="57">
                      <a:moveTo>
                        <a:pt x="21" y="10"/>
                      </a:moveTo>
                      <a:lnTo>
                        <a:pt x="0" y="31"/>
                      </a:lnTo>
                      <a:lnTo>
                        <a:pt x="146" y="31"/>
                      </a:lnTo>
                      <a:lnTo>
                        <a:pt x="125" y="57"/>
                      </a:lnTo>
                      <a:lnTo>
                        <a:pt x="244" y="26"/>
                      </a:lnTo>
                      <a:lnTo>
                        <a:pt x="182" y="0"/>
                      </a:lnTo>
                      <a:lnTo>
                        <a:pt x="166" y="10"/>
                      </a:lnTo>
                      <a:lnTo>
                        <a:pt x="21" y="10"/>
                      </a:lnTo>
                      <a:close/>
                    </a:path>
                  </a:pathLst>
                </a:custGeom>
                <a:solidFill>
                  <a:srgbClr val="FFFFFF"/>
                </a:solidFill>
                <a:ln w="9525">
                  <a:noFill/>
                  <a:round/>
                  <a:headEnd/>
                  <a:tailEnd/>
                </a:ln>
              </p:spPr>
              <p:txBody>
                <a:bodyPr/>
                <a:lstStyle/>
                <a:p>
                  <a:endParaRPr lang="tr-TR"/>
                </a:p>
              </p:txBody>
            </p:sp>
            <p:sp>
              <p:nvSpPr>
                <p:cNvPr id="78038" name="Freeform 214"/>
                <p:cNvSpPr>
                  <a:spLocks noChangeAspect="1"/>
                </p:cNvSpPr>
                <p:nvPr/>
              </p:nvSpPr>
              <p:spPr bwMode="auto">
                <a:xfrm>
                  <a:off x="2934" y="1427"/>
                  <a:ext cx="244" cy="57"/>
                </a:xfrm>
                <a:custGeom>
                  <a:avLst/>
                  <a:gdLst/>
                  <a:ahLst/>
                  <a:cxnLst>
                    <a:cxn ang="0">
                      <a:pos x="21" y="10"/>
                    </a:cxn>
                    <a:cxn ang="0">
                      <a:pos x="0" y="31"/>
                    </a:cxn>
                    <a:cxn ang="0">
                      <a:pos x="146" y="31"/>
                    </a:cxn>
                    <a:cxn ang="0">
                      <a:pos x="125" y="57"/>
                    </a:cxn>
                    <a:cxn ang="0">
                      <a:pos x="244" y="26"/>
                    </a:cxn>
                    <a:cxn ang="0">
                      <a:pos x="182" y="0"/>
                    </a:cxn>
                    <a:cxn ang="0">
                      <a:pos x="166" y="10"/>
                    </a:cxn>
                    <a:cxn ang="0">
                      <a:pos x="21" y="10"/>
                    </a:cxn>
                  </a:cxnLst>
                  <a:rect l="0" t="0" r="r" b="b"/>
                  <a:pathLst>
                    <a:path w="244" h="57">
                      <a:moveTo>
                        <a:pt x="21" y="10"/>
                      </a:moveTo>
                      <a:lnTo>
                        <a:pt x="0" y="31"/>
                      </a:lnTo>
                      <a:lnTo>
                        <a:pt x="146" y="31"/>
                      </a:lnTo>
                      <a:lnTo>
                        <a:pt x="125" y="57"/>
                      </a:lnTo>
                      <a:lnTo>
                        <a:pt x="244" y="26"/>
                      </a:lnTo>
                      <a:lnTo>
                        <a:pt x="182" y="0"/>
                      </a:lnTo>
                      <a:lnTo>
                        <a:pt x="166" y="10"/>
                      </a:lnTo>
                      <a:lnTo>
                        <a:pt x="21" y="10"/>
                      </a:lnTo>
                      <a:close/>
                    </a:path>
                  </a:pathLst>
                </a:custGeom>
                <a:solidFill>
                  <a:srgbClr val="FFFFFF"/>
                </a:solidFill>
                <a:ln w="9525">
                  <a:noFill/>
                  <a:round/>
                  <a:headEnd/>
                  <a:tailEnd/>
                </a:ln>
              </p:spPr>
              <p:txBody>
                <a:bodyPr/>
                <a:lstStyle/>
                <a:p>
                  <a:endParaRPr lang="tr-TR"/>
                </a:p>
              </p:txBody>
            </p:sp>
            <p:sp>
              <p:nvSpPr>
                <p:cNvPr id="78039" name="Freeform 215"/>
                <p:cNvSpPr>
                  <a:spLocks noChangeAspect="1"/>
                </p:cNvSpPr>
                <p:nvPr/>
              </p:nvSpPr>
              <p:spPr bwMode="auto">
                <a:xfrm>
                  <a:off x="3007" y="1354"/>
                  <a:ext cx="244" cy="63"/>
                </a:xfrm>
                <a:custGeom>
                  <a:avLst/>
                  <a:gdLst/>
                  <a:ahLst/>
                  <a:cxnLst>
                    <a:cxn ang="0">
                      <a:pos x="21" y="16"/>
                    </a:cxn>
                    <a:cxn ang="0">
                      <a:pos x="0" y="37"/>
                    </a:cxn>
                    <a:cxn ang="0">
                      <a:pos x="145" y="37"/>
                    </a:cxn>
                    <a:cxn ang="0">
                      <a:pos x="119" y="63"/>
                    </a:cxn>
                    <a:cxn ang="0">
                      <a:pos x="244" y="26"/>
                    </a:cxn>
                    <a:cxn ang="0">
                      <a:pos x="176" y="0"/>
                    </a:cxn>
                    <a:cxn ang="0">
                      <a:pos x="166" y="16"/>
                    </a:cxn>
                    <a:cxn ang="0">
                      <a:pos x="21" y="16"/>
                    </a:cxn>
                  </a:cxnLst>
                  <a:rect l="0" t="0" r="r" b="b"/>
                  <a:pathLst>
                    <a:path w="244" h="63">
                      <a:moveTo>
                        <a:pt x="21" y="16"/>
                      </a:moveTo>
                      <a:lnTo>
                        <a:pt x="0" y="37"/>
                      </a:lnTo>
                      <a:lnTo>
                        <a:pt x="145" y="37"/>
                      </a:lnTo>
                      <a:lnTo>
                        <a:pt x="119" y="63"/>
                      </a:lnTo>
                      <a:lnTo>
                        <a:pt x="244" y="26"/>
                      </a:lnTo>
                      <a:lnTo>
                        <a:pt x="176" y="0"/>
                      </a:lnTo>
                      <a:lnTo>
                        <a:pt x="166" y="16"/>
                      </a:lnTo>
                      <a:lnTo>
                        <a:pt x="21" y="16"/>
                      </a:lnTo>
                      <a:close/>
                    </a:path>
                  </a:pathLst>
                </a:custGeom>
                <a:solidFill>
                  <a:srgbClr val="FFFFFF"/>
                </a:solidFill>
                <a:ln w="9525">
                  <a:noFill/>
                  <a:round/>
                  <a:headEnd/>
                  <a:tailEnd/>
                </a:ln>
              </p:spPr>
              <p:txBody>
                <a:bodyPr/>
                <a:lstStyle/>
                <a:p>
                  <a:endParaRPr lang="tr-TR"/>
                </a:p>
              </p:txBody>
            </p:sp>
            <p:sp>
              <p:nvSpPr>
                <p:cNvPr id="78040" name="Freeform 216"/>
                <p:cNvSpPr>
                  <a:spLocks noChangeAspect="1"/>
                </p:cNvSpPr>
                <p:nvPr/>
              </p:nvSpPr>
              <p:spPr bwMode="auto">
                <a:xfrm>
                  <a:off x="3007" y="1354"/>
                  <a:ext cx="244" cy="63"/>
                </a:xfrm>
                <a:custGeom>
                  <a:avLst/>
                  <a:gdLst/>
                  <a:ahLst/>
                  <a:cxnLst>
                    <a:cxn ang="0">
                      <a:pos x="21" y="16"/>
                    </a:cxn>
                    <a:cxn ang="0">
                      <a:pos x="0" y="37"/>
                    </a:cxn>
                    <a:cxn ang="0">
                      <a:pos x="145" y="37"/>
                    </a:cxn>
                    <a:cxn ang="0">
                      <a:pos x="119" y="63"/>
                    </a:cxn>
                    <a:cxn ang="0">
                      <a:pos x="244" y="26"/>
                    </a:cxn>
                    <a:cxn ang="0">
                      <a:pos x="176" y="0"/>
                    </a:cxn>
                    <a:cxn ang="0">
                      <a:pos x="166" y="16"/>
                    </a:cxn>
                    <a:cxn ang="0">
                      <a:pos x="21" y="16"/>
                    </a:cxn>
                  </a:cxnLst>
                  <a:rect l="0" t="0" r="r" b="b"/>
                  <a:pathLst>
                    <a:path w="244" h="63">
                      <a:moveTo>
                        <a:pt x="21" y="16"/>
                      </a:moveTo>
                      <a:lnTo>
                        <a:pt x="0" y="37"/>
                      </a:lnTo>
                      <a:lnTo>
                        <a:pt x="145" y="37"/>
                      </a:lnTo>
                      <a:lnTo>
                        <a:pt x="119" y="63"/>
                      </a:lnTo>
                      <a:lnTo>
                        <a:pt x="244" y="26"/>
                      </a:lnTo>
                      <a:lnTo>
                        <a:pt x="176" y="0"/>
                      </a:lnTo>
                      <a:lnTo>
                        <a:pt x="166" y="16"/>
                      </a:lnTo>
                      <a:lnTo>
                        <a:pt x="21" y="16"/>
                      </a:lnTo>
                      <a:close/>
                    </a:path>
                  </a:pathLst>
                </a:custGeom>
                <a:solidFill>
                  <a:srgbClr val="FFFFFF"/>
                </a:solidFill>
                <a:ln w="9525">
                  <a:noFill/>
                  <a:round/>
                  <a:headEnd/>
                  <a:tailEnd/>
                </a:ln>
              </p:spPr>
              <p:txBody>
                <a:bodyPr/>
                <a:lstStyle/>
                <a:p>
                  <a:endParaRPr lang="tr-TR"/>
                </a:p>
              </p:txBody>
            </p:sp>
            <p:sp>
              <p:nvSpPr>
                <p:cNvPr id="78041" name="Freeform 217"/>
                <p:cNvSpPr>
                  <a:spLocks noChangeAspect="1"/>
                </p:cNvSpPr>
                <p:nvPr/>
              </p:nvSpPr>
              <p:spPr bwMode="auto">
                <a:xfrm>
                  <a:off x="2680" y="1448"/>
                  <a:ext cx="244" cy="57"/>
                </a:xfrm>
                <a:custGeom>
                  <a:avLst/>
                  <a:gdLst/>
                  <a:ahLst/>
                  <a:cxnLst>
                    <a:cxn ang="0">
                      <a:pos x="223" y="47"/>
                    </a:cxn>
                    <a:cxn ang="0">
                      <a:pos x="244" y="26"/>
                    </a:cxn>
                    <a:cxn ang="0">
                      <a:pos x="94" y="26"/>
                    </a:cxn>
                    <a:cxn ang="0">
                      <a:pos x="119" y="0"/>
                    </a:cxn>
                    <a:cxn ang="0">
                      <a:pos x="0" y="31"/>
                    </a:cxn>
                    <a:cxn ang="0">
                      <a:pos x="62" y="57"/>
                    </a:cxn>
                    <a:cxn ang="0">
                      <a:pos x="73" y="47"/>
                    </a:cxn>
                    <a:cxn ang="0">
                      <a:pos x="223" y="47"/>
                    </a:cxn>
                  </a:cxnLst>
                  <a:rect l="0" t="0" r="r" b="b"/>
                  <a:pathLst>
                    <a:path w="244" h="57">
                      <a:moveTo>
                        <a:pt x="223" y="47"/>
                      </a:moveTo>
                      <a:lnTo>
                        <a:pt x="244" y="26"/>
                      </a:lnTo>
                      <a:lnTo>
                        <a:pt x="94" y="26"/>
                      </a:lnTo>
                      <a:lnTo>
                        <a:pt x="119" y="0"/>
                      </a:lnTo>
                      <a:lnTo>
                        <a:pt x="0" y="31"/>
                      </a:lnTo>
                      <a:lnTo>
                        <a:pt x="62" y="57"/>
                      </a:lnTo>
                      <a:lnTo>
                        <a:pt x="73" y="47"/>
                      </a:lnTo>
                      <a:lnTo>
                        <a:pt x="223" y="47"/>
                      </a:lnTo>
                      <a:close/>
                    </a:path>
                  </a:pathLst>
                </a:custGeom>
                <a:solidFill>
                  <a:srgbClr val="FFFFFF"/>
                </a:solidFill>
                <a:ln w="9525">
                  <a:noFill/>
                  <a:round/>
                  <a:headEnd/>
                  <a:tailEnd/>
                </a:ln>
              </p:spPr>
              <p:txBody>
                <a:bodyPr/>
                <a:lstStyle/>
                <a:p>
                  <a:endParaRPr lang="tr-TR"/>
                </a:p>
              </p:txBody>
            </p:sp>
            <p:sp>
              <p:nvSpPr>
                <p:cNvPr id="78042" name="Freeform 218"/>
                <p:cNvSpPr>
                  <a:spLocks noChangeAspect="1"/>
                </p:cNvSpPr>
                <p:nvPr/>
              </p:nvSpPr>
              <p:spPr bwMode="auto">
                <a:xfrm>
                  <a:off x="2680" y="1448"/>
                  <a:ext cx="244" cy="57"/>
                </a:xfrm>
                <a:custGeom>
                  <a:avLst/>
                  <a:gdLst/>
                  <a:ahLst/>
                  <a:cxnLst>
                    <a:cxn ang="0">
                      <a:pos x="223" y="47"/>
                    </a:cxn>
                    <a:cxn ang="0">
                      <a:pos x="244" y="26"/>
                    </a:cxn>
                    <a:cxn ang="0">
                      <a:pos x="94" y="26"/>
                    </a:cxn>
                    <a:cxn ang="0">
                      <a:pos x="119" y="0"/>
                    </a:cxn>
                    <a:cxn ang="0">
                      <a:pos x="0" y="31"/>
                    </a:cxn>
                    <a:cxn ang="0">
                      <a:pos x="62" y="57"/>
                    </a:cxn>
                    <a:cxn ang="0">
                      <a:pos x="73" y="47"/>
                    </a:cxn>
                    <a:cxn ang="0">
                      <a:pos x="223" y="47"/>
                    </a:cxn>
                  </a:cxnLst>
                  <a:rect l="0" t="0" r="r" b="b"/>
                  <a:pathLst>
                    <a:path w="244" h="57">
                      <a:moveTo>
                        <a:pt x="223" y="47"/>
                      </a:moveTo>
                      <a:lnTo>
                        <a:pt x="244" y="26"/>
                      </a:lnTo>
                      <a:lnTo>
                        <a:pt x="94" y="26"/>
                      </a:lnTo>
                      <a:lnTo>
                        <a:pt x="119" y="0"/>
                      </a:lnTo>
                      <a:lnTo>
                        <a:pt x="0" y="31"/>
                      </a:lnTo>
                      <a:lnTo>
                        <a:pt x="62" y="57"/>
                      </a:lnTo>
                      <a:lnTo>
                        <a:pt x="73" y="47"/>
                      </a:lnTo>
                      <a:lnTo>
                        <a:pt x="223" y="47"/>
                      </a:lnTo>
                      <a:close/>
                    </a:path>
                  </a:pathLst>
                </a:custGeom>
                <a:solidFill>
                  <a:srgbClr val="FFFFFF"/>
                </a:solidFill>
                <a:ln w="9525">
                  <a:noFill/>
                  <a:round/>
                  <a:headEnd/>
                  <a:tailEnd/>
                </a:ln>
              </p:spPr>
              <p:txBody>
                <a:bodyPr/>
                <a:lstStyle/>
                <a:p>
                  <a:endParaRPr lang="tr-TR"/>
                </a:p>
              </p:txBody>
            </p:sp>
            <p:sp>
              <p:nvSpPr>
                <p:cNvPr id="78043" name="Freeform 219"/>
                <p:cNvSpPr>
                  <a:spLocks noChangeAspect="1"/>
                </p:cNvSpPr>
                <p:nvPr/>
              </p:nvSpPr>
              <p:spPr bwMode="auto">
                <a:xfrm>
                  <a:off x="2748" y="1375"/>
                  <a:ext cx="243" cy="62"/>
                </a:xfrm>
                <a:custGeom>
                  <a:avLst/>
                  <a:gdLst/>
                  <a:ahLst/>
                  <a:cxnLst>
                    <a:cxn ang="0">
                      <a:pos x="223" y="47"/>
                    </a:cxn>
                    <a:cxn ang="0">
                      <a:pos x="243" y="26"/>
                    </a:cxn>
                    <a:cxn ang="0">
                      <a:pos x="98" y="26"/>
                    </a:cxn>
                    <a:cxn ang="0">
                      <a:pos x="124" y="0"/>
                    </a:cxn>
                    <a:cxn ang="0">
                      <a:pos x="0" y="37"/>
                    </a:cxn>
                    <a:cxn ang="0">
                      <a:pos x="67" y="62"/>
                    </a:cxn>
                    <a:cxn ang="0">
                      <a:pos x="77" y="47"/>
                    </a:cxn>
                    <a:cxn ang="0">
                      <a:pos x="223" y="47"/>
                    </a:cxn>
                  </a:cxnLst>
                  <a:rect l="0" t="0" r="r" b="b"/>
                  <a:pathLst>
                    <a:path w="243" h="62">
                      <a:moveTo>
                        <a:pt x="223" y="47"/>
                      </a:moveTo>
                      <a:lnTo>
                        <a:pt x="243" y="26"/>
                      </a:lnTo>
                      <a:lnTo>
                        <a:pt x="98" y="26"/>
                      </a:lnTo>
                      <a:lnTo>
                        <a:pt x="124" y="0"/>
                      </a:lnTo>
                      <a:lnTo>
                        <a:pt x="0" y="37"/>
                      </a:lnTo>
                      <a:lnTo>
                        <a:pt x="67" y="62"/>
                      </a:lnTo>
                      <a:lnTo>
                        <a:pt x="77" y="47"/>
                      </a:lnTo>
                      <a:lnTo>
                        <a:pt x="223" y="47"/>
                      </a:lnTo>
                      <a:close/>
                    </a:path>
                  </a:pathLst>
                </a:custGeom>
                <a:solidFill>
                  <a:srgbClr val="FFFFFF"/>
                </a:solidFill>
                <a:ln w="9525">
                  <a:noFill/>
                  <a:round/>
                  <a:headEnd/>
                  <a:tailEnd/>
                </a:ln>
              </p:spPr>
              <p:txBody>
                <a:bodyPr/>
                <a:lstStyle/>
                <a:p>
                  <a:endParaRPr lang="tr-TR"/>
                </a:p>
              </p:txBody>
            </p:sp>
            <p:sp>
              <p:nvSpPr>
                <p:cNvPr id="78044" name="Freeform 220"/>
                <p:cNvSpPr>
                  <a:spLocks noChangeAspect="1"/>
                </p:cNvSpPr>
                <p:nvPr/>
              </p:nvSpPr>
              <p:spPr bwMode="auto">
                <a:xfrm>
                  <a:off x="2748" y="1375"/>
                  <a:ext cx="243" cy="62"/>
                </a:xfrm>
                <a:custGeom>
                  <a:avLst/>
                  <a:gdLst/>
                  <a:ahLst/>
                  <a:cxnLst>
                    <a:cxn ang="0">
                      <a:pos x="223" y="47"/>
                    </a:cxn>
                    <a:cxn ang="0">
                      <a:pos x="243" y="26"/>
                    </a:cxn>
                    <a:cxn ang="0">
                      <a:pos x="98" y="26"/>
                    </a:cxn>
                    <a:cxn ang="0">
                      <a:pos x="124" y="0"/>
                    </a:cxn>
                    <a:cxn ang="0">
                      <a:pos x="0" y="37"/>
                    </a:cxn>
                    <a:cxn ang="0">
                      <a:pos x="67" y="62"/>
                    </a:cxn>
                    <a:cxn ang="0">
                      <a:pos x="77" y="47"/>
                    </a:cxn>
                    <a:cxn ang="0">
                      <a:pos x="223" y="47"/>
                    </a:cxn>
                  </a:cxnLst>
                  <a:rect l="0" t="0" r="r" b="b"/>
                  <a:pathLst>
                    <a:path w="243" h="62">
                      <a:moveTo>
                        <a:pt x="223" y="47"/>
                      </a:moveTo>
                      <a:lnTo>
                        <a:pt x="243" y="26"/>
                      </a:lnTo>
                      <a:lnTo>
                        <a:pt x="98" y="26"/>
                      </a:lnTo>
                      <a:lnTo>
                        <a:pt x="124" y="0"/>
                      </a:lnTo>
                      <a:lnTo>
                        <a:pt x="0" y="37"/>
                      </a:lnTo>
                      <a:lnTo>
                        <a:pt x="67" y="62"/>
                      </a:lnTo>
                      <a:lnTo>
                        <a:pt x="77" y="47"/>
                      </a:lnTo>
                      <a:lnTo>
                        <a:pt x="223" y="47"/>
                      </a:lnTo>
                      <a:close/>
                    </a:path>
                  </a:pathLst>
                </a:custGeom>
                <a:solidFill>
                  <a:srgbClr val="FFFFFF"/>
                </a:solidFill>
                <a:ln w="9525">
                  <a:noFill/>
                  <a:round/>
                  <a:headEnd/>
                  <a:tailEnd/>
                </a:ln>
              </p:spPr>
              <p:txBody>
                <a:bodyPr/>
                <a:lstStyle/>
                <a:p>
                  <a:endParaRPr lang="tr-TR"/>
                </a:p>
              </p:txBody>
            </p:sp>
          </p:grpSp>
          <p:sp>
            <p:nvSpPr>
              <p:cNvPr id="78045" name="Freeform 221"/>
              <p:cNvSpPr>
                <a:spLocks noChangeAspect="1"/>
              </p:cNvSpPr>
              <p:nvPr/>
            </p:nvSpPr>
            <p:spPr bwMode="auto">
              <a:xfrm>
                <a:off x="542" y="3206"/>
                <a:ext cx="78" cy="9"/>
              </a:xfrm>
              <a:custGeom>
                <a:avLst/>
                <a:gdLst/>
                <a:ahLst/>
                <a:cxnLst>
                  <a:cxn ang="0">
                    <a:pos x="193" y="20"/>
                  </a:cxn>
                  <a:cxn ang="0">
                    <a:pos x="46" y="20"/>
                  </a:cxn>
                  <a:cxn ang="0">
                    <a:pos x="46" y="0"/>
                  </a:cxn>
                  <a:cxn ang="0">
                    <a:pos x="0" y="40"/>
                  </a:cxn>
                  <a:cxn ang="0">
                    <a:pos x="46" y="86"/>
                  </a:cxn>
                  <a:cxn ang="0">
                    <a:pos x="46" y="66"/>
                  </a:cxn>
                  <a:cxn ang="0">
                    <a:pos x="193" y="66"/>
                  </a:cxn>
                  <a:cxn ang="0">
                    <a:pos x="193" y="20"/>
                  </a:cxn>
                </a:cxnLst>
                <a:rect l="0" t="0" r="r" b="b"/>
                <a:pathLst>
                  <a:path w="193" h="86">
                    <a:moveTo>
                      <a:pt x="193" y="20"/>
                    </a:moveTo>
                    <a:lnTo>
                      <a:pt x="46" y="20"/>
                    </a:lnTo>
                    <a:lnTo>
                      <a:pt x="46" y="0"/>
                    </a:lnTo>
                    <a:lnTo>
                      <a:pt x="0" y="40"/>
                    </a:lnTo>
                    <a:lnTo>
                      <a:pt x="46" y="86"/>
                    </a:lnTo>
                    <a:lnTo>
                      <a:pt x="46" y="66"/>
                    </a:lnTo>
                    <a:lnTo>
                      <a:pt x="193" y="66"/>
                    </a:lnTo>
                    <a:lnTo>
                      <a:pt x="193" y="20"/>
                    </a:lnTo>
                    <a:close/>
                  </a:path>
                </a:pathLst>
              </a:custGeom>
              <a:solidFill>
                <a:srgbClr val="FFFFFF"/>
              </a:solidFill>
              <a:ln w="9525">
                <a:noFill/>
                <a:round/>
                <a:headEnd/>
                <a:tailEnd/>
              </a:ln>
            </p:spPr>
            <p:txBody>
              <a:bodyPr/>
              <a:lstStyle/>
              <a:p>
                <a:endParaRPr lang="tr-TR"/>
              </a:p>
            </p:txBody>
          </p:sp>
          <p:sp>
            <p:nvSpPr>
              <p:cNvPr id="78046" name="Freeform 222"/>
              <p:cNvSpPr>
                <a:spLocks noChangeAspect="1"/>
              </p:cNvSpPr>
              <p:nvPr/>
            </p:nvSpPr>
            <p:spPr bwMode="auto">
              <a:xfrm>
                <a:off x="570" y="3192"/>
                <a:ext cx="62" cy="16"/>
              </a:xfrm>
              <a:custGeom>
                <a:avLst/>
                <a:gdLst/>
                <a:ahLst/>
                <a:cxnLst>
                  <a:cxn ang="0">
                    <a:pos x="152" y="123"/>
                  </a:cxn>
                  <a:cxn ang="0">
                    <a:pos x="46" y="15"/>
                  </a:cxn>
                  <a:cxn ang="0">
                    <a:pos x="61" y="0"/>
                  </a:cxn>
                  <a:cxn ang="0">
                    <a:pos x="0" y="0"/>
                  </a:cxn>
                  <a:cxn ang="0">
                    <a:pos x="0" y="61"/>
                  </a:cxn>
                  <a:cxn ang="0">
                    <a:pos x="16" y="46"/>
                  </a:cxn>
                  <a:cxn ang="0">
                    <a:pos x="122" y="153"/>
                  </a:cxn>
                  <a:cxn ang="0">
                    <a:pos x="152" y="123"/>
                  </a:cxn>
                </a:cxnLst>
                <a:rect l="0" t="0" r="r" b="b"/>
                <a:pathLst>
                  <a:path w="152" h="153">
                    <a:moveTo>
                      <a:pt x="152" y="123"/>
                    </a:moveTo>
                    <a:lnTo>
                      <a:pt x="46" y="15"/>
                    </a:lnTo>
                    <a:lnTo>
                      <a:pt x="61" y="0"/>
                    </a:lnTo>
                    <a:lnTo>
                      <a:pt x="0" y="0"/>
                    </a:lnTo>
                    <a:lnTo>
                      <a:pt x="0" y="61"/>
                    </a:lnTo>
                    <a:lnTo>
                      <a:pt x="16" y="46"/>
                    </a:lnTo>
                    <a:lnTo>
                      <a:pt x="122" y="153"/>
                    </a:lnTo>
                    <a:lnTo>
                      <a:pt x="152" y="123"/>
                    </a:lnTo>
                    <a:close/>
                  </a:path>
                </a:pathLst>
              </a:custGeom>
              <a:solidFill>
                <a:srgbClr val="FFFFFF"/>
              </a:solidFill>
              <a:ln w="9525">
                <a:noFill/>
                <a:round/>
                <a:headEnd/>
                <a:tailEnd/>
              </a:ln>
            </p:spPr>
            <p:txBody>
              <a:bodyPr/>
              <a:lstStyle/>
              <a:p>
                <a:endParaRPr lang="tr-TR"/>
              </a:p>
            </p:txBody>
          </p:sp>
          <p:sp>
            <p:nvSpPr>
              <p:cNvPr id="78047" name="Freeform 223"/>
              <p:cNvSpPr>
                <a:spLocks noChangeAspect="1"/>
              </p:cNvSpPr>
              <p:nvPr/>
            </p:nvSpPr>
            <p:spPr bwMode="auto">
              <a:xfrm>
                <a:off x="630" y="3185"/>
                <a:ext cx="22" cy="20"/>
              </a:xfrm>
              <a:custGeom>
                <a:avLst/>
                <a:gdLst/>
                <a:ahLst/>
                <a:cxnLst>
                  <a:cxn ang="0">
                    <a:pos x="66" y="194"/>
                  </a:cxn>
                  <a:cxn ang="0">
                    <a:pos x="66" y="41"/>
                  </a:cxn>
                  <a:cxn ang="0">
                    <a:pos x="86" y="41"/>
                  </a:cxn>
                  <a:cxn ang="0">
                    <a:pos x="46" y="0"/>
                  </a:cxn>
                  <a:cxn ang="0">
                    <a:pos x="0" y="41"/>
                  </a:cxn>
                  <a:cxn ang="0">
                    <a:pos x="20" y="41"/>
                  </a:cxn>
                  <a:cxn ang="0">
                    <a:pos x="20" y="194"/>
                  </a:cxn>
                  <a:cxn ang="0">
                    <a:pos x="66" y="194"/>
                  </a:cxn>
                </a:cxnLst>
                <a:rect l="0" t="0" r="r" b="b"/>
                <a:pathLst>
                  <a:path w="86" h="194">
                    <a:moveTo>
                      <a:pt x="66" y="194"/>
                    </a:moveTo>
                    <a:lnTo>
                      <a:pt x="66" y="41"/>
                    </a:lnTo>
                    <a:lnTo>
                      <a:pt x="86" y="41"/>
                    </a:lnTo>
                    <a:lnTo>
                      <a:pt x="46" y="0"/>
                    </a:lnTo>
                    <a:lnTo>
                      <a:pt x="0" y="41"/>
                    </a:lnTo>
                    <a:lnTo>
                      <a:pt x="20" y="41"/>
                    </a:lnTo>
                    <a:lnTo>
                      <a:pt x="20" y="194"/>
                    </a:lnTo>
                    <a:lnTo>
                      <a:pt x="66" y="194"/>
                    </a:lnTo>
                    <a:close/>
                  </a:path>
                </a:pathLst>
              </a:custGeom>
              <a:solidFill>
                <a:srgbClr val="FFFFFF"/>
              </a:solidFill>
              <a:ln w="9525">
                <a:noFill/>
                <a:round/>
                <a:headEnd/>
                <a:tailEnd/>
              </a:ln>
            </p:spPr>
            <p:txBody>
              <a:bodyPr/>
              <a:lstStyle/>
              <a:p>
                <a:endParaRPr lang="tr-TR"/>
              </a:p>
            </p:txBody>
          </p:sp>
          <p:sp>
            <p:nvSpPr>
              <p:cNvPr id="78048" name="Freeform 224"/>
              <p:cNvSpPr>
                <a:spLocks noChangeAspect="1"/>
              </p:cNvSpPr>
              <p:nvPr/>
            </p:nvSpPr>
            <p:spPr bwMode="auto">
              <a:xfrm>
                <a:off x="650" y="3192"/>
                <a:ext cx="61" cy="16"/>
              </a:xfrm>
              <a:custGeom>
                <a:avLst/>
                <a:gdLst/>
                <a:ahLst/>
                <a:cxnLst>
                  <a:cxn ang="0">
                    <a:pos x="30" y="153"/>
                  </a:cxn>
                  <a:cxn ang="0">
                    <a:pos x="136" y="46"/>
                  </a:cxn>
                  <a:cxn ang="0">
                    <a:pos x="152" y="61"/>
                  </a:cxn>
                  <a:cxn ang="0">
                    <a:pos x="152" y="0"/>
                  </a:cxn>
                  <a:cxn ang="0">
                    <a:pos x="91" y="0"/>
                  </a:cxn>
                  <a:cxn ang="0">
                    <a:pos x="106" y="15"/>
                  </a:cxn>
                  <a:cxn ang="0">
                    <a:pos x="0" y="123"/>
                  </a:cxn>
                  <a:cxn ang="0">
                    <a:pos x="30" y="153"/>
                  </a:cxn>
                </a:cxnLst>
                <a:rect l="0" t="0" r="r" b="b"/>
                <a:pathLst>
                  <a:path w="152" h="153">
                    <a:moveTo>
                      <a:pt x="30" y="153"/>
                    </a:moveTo>
                    <a:lnTo>
                      <a:pt x="136" y="46"/>
                    </a:lnTo>
                    <a:lnTo>
                      <a:pt x="152" y="61"/>
                    </a:lnTo>
                    <a:lnTo>
                      <a:pt x="152" y="0"/>
                    </a:lnTo>
                    <a:lnTo>
                      <a:pt x="91" y="0"/>
                    </a:lnTo>
                    <a:lnTo>
                      <a:pt x="106" y="15"/>
                    </a:lnTo>
                    <a:lnTo>
                      <a:pt x="0" y="123"/>
                    </a:lnTo>
                    <a:lnTo>
                      <a:pt x="30" y="153"/>
                    </a:lnTo>
                    <a:close/>
                  </a:path>
                </a:pathLst>
              </a:custGeom>
              <a:solidFill>
                <a:srgbClr val="FFFFFF"/>
              </a:solidFill>
              <a:ln w="9525">
                <a:noFill/>
                <a:round/>
                <a:headEnd/>
                <a:tailEnd/>
              </a:ln>
            </p:spPr>
            <p:txBody>
              <a:bodyPr/>
              <a:lstStyle/>
              <a:p>
                <a:endParaRPr lang="tr-TR"/>
              </a:p>
            </p:txBody>
          </p:sp>
          <p:sp>
            <p:nvSpPr>
              <p:cNvPr id="78049" name="Freeform 225"/>
              <p:cNvSpPr>
                <a:spLocks noChangeAspect="1"/>
              </p:cNvSpPr>
              <p:nvPr/>
            </p:nvSpPr>
            <p:spPr bwMode="auto">
              <a:xfrm>
                <a:off x="662" y="3206"/>
                <a:ext cx="78" cy="9"/>
              </a:xfrm>
              <a:custGeom>
                <a:avLst/>
                <a:gdLst/>
                <a:ahLst/>
                <a:cxnLst>
                  <a:cxn ang="0">
                    <a:pos x="0" y="66"/>
                  </a:cxn>
                  <a:cxn ang="0">
                    <a:pos x="152" y="66"/>
                  </a:cxn>
                  <a:cxn ang="0">
                    <a:pos x="152" y="86"/>
                  </a:cxn>
                  <a:cxn ang="0">
                    <a:pos x="193" y="40"/>
                  </a:cxn>
                  <a:cxn ang="0">
                    <a:pos x="152" y="0"/>
                  </a:cxn>
                  <a:cxn ang="0">
                    <a:pos x="152" y="20"/>
                  </a:cxn>
                  <a:cxn ang="0">
                    <a:pos x="0" y="20"/>
                  </a:cxn>
                  <a:cxn ang="0">
                    <a:pos x="0" y="66"/>
                  </a:cxn>
                </a:cxnLst>
                <a:rect l="0" t="0" r="r" b="b"/>
                <a:pathLst>
                  <a:path w="193" h="86">
                    <a:moveTo>
                      <a:pt x="0" y="66"/>
                    </a:moveTo>
                    <a:lnTo>
                      <a:pt x="152" y="66"/>
                    </a:lnTo>
                    <a:lnTo>
                      <a:pt x="152" y="86"/>
                    </a:lnTo>
                    <a:lnTo>
                      <a:pt x="193" y="40"/>
                    </a:lnTo>
                    <a:lnTo>
                      <a:pt x="152" y="0"/>
                    </a:lnTo>
                    <a:lnTo>
                      <a:pt x="152" y="20"/>
                    </a:lnTo>
                    <a:lnTo>
                      <a:pt x="0" y="20"/>
                    </a:lnTo>
                    <a:lnTo>
                      <a:pt x="0" y="66"/>
                    </a:lnTo>
                    <a:close/>
                  </a:path>
                </a:pathLst>
              </a:custGeom>
              <a:solidFill>
                <a:srgbClr val="FFFFFF"/>
              </a:solidFill>
              <a:ln w="9525">
                <a:noFill/>
                <a:round/>
                <a:headEnd/>
                <a:tailEnd/>
              </a:ln>
            </p:spPr>
            <p:txBody>
              <a:bodyPr/>
              <a:lstStyle/>
              <a:p>
                <a:endParaRPr lang="tr-TR"/>
              </a:p>
            </p:txBody>
          </p:sp>
          <p:sp>
            <p:nvSpPr>
              <p:cNvPr id="78050" name="Freeform 226"/>
              <p:cNvSpPr>
                <a:spLocks noChangeAspect="1"/>
              </p:cNvSpPr>
              <p:nvPr/>
            </p:nvSpPr>
            <p:spPr bwMode="auto">
              <a:xfrm>
                <a:off x="650" y="3213"/>
                <a:ext cx="61" cy="16"/>
              </a:xfrm>
              <a:custGeom>
                <a:avLst/>
                <a:gdLst/>
                <a:ahLst/>
                <a:cxnLst>
                  <a:cxn ang="0">
                    <a:pos x="0" y="31"/>
                  </a:cxn>
                  <a:cxn ang="0">
                    <a:pos x="106" y="138"/>
                  </a:cxn>
                  <a:cxn ang="0">
                    <a:pos x="91" y="153"/>
                  </a:cxn>
                  <a:cxn ang="0">
                    <a:pos x="152" y="148"/>
                  </a:cxn>
                  <a:cxn ang="0">
                    <a:pos x="152" y="92"/>
                  </a:cxn>
                  <a:cxn ang="0">
                    <a:pos x="136" y="107"/>
                  </a:cxn>
                  <a:cxn ang="0">
                    <a:pos x="30" y="0"/>
                  </a:cxn>
                  <a:cxn ang="0">
                    <a:pos x="0" y="31"/>
                  </a:cxn>
                </a:cxnLst>
                <a:rect l="0" t="0" r="r" b="b"/>
                <a:pathLst>
                  <a:path w="152" h="153">
                    <a:moveTo>
                      <a:pt x="0" y="31"/>
                    </a:moveTo>
                    <a:lnTo>
                      <a:pt x="106" y="138"/>
                    </a:lnTo>
                    <a:lnTo>
                      <a:pt x="91" y="153"/>
                    </a:lnTo>
                    <a:lnTo>
                      <a:pt x="152" y="148"/>
                    </a:lnTo>
                    <a:lnTo>
                      <a:pt x="152" y="92"/>
                    </a:lnTo>
                    <a:lnTo>
                      <a:pt x="136" y="107"/>
                    </a:lnTo>
                    <a:lnTo>
                      <a:pt x="30" y="0"/>
                    </a:lnTo>
                    <a:lnTo>
                      <a:pt x="0" y="31"/>
                    </a:lnTo>
                    <a:close/>
                  </a:path>
                </a:pathLst>
              </a:custGeom>
              <a:solidFill>
                <a:srgbClr val="FFFFFF"/>
              </a:solidFill>
              <a:ln w="9525">
                <a:noFill/>
                <a:round/>
                <a:headEnd/>
                <a:tailEnd/>
              </a:ln>
            </p:spPr>
            <p:txBody>
              <a:bodyPr/>
              <a:lstStyle/>
              <a:p>
                <a:endParaRPr lang="tr-TR"/>
              </a:p>
            </p:txBody>
          </p:sp>
          <p:sp>
            <p:nvSpPr>
              <p:cNvPr id="78051" name="Freeform 227"/>
              <p:cNvSpPr>
                <a:spLocks noChangeAspect="1"/>
              </p:cNvSpPr>
              <p:nvPr/>
            </p:nvSpPr>
            <p:spPr bwMode="auto">
              <a:xfrm>
                <a:off x="630" y="3216"/>
                <a:ext cx="23" cy="20"/>
              </a:xfrm>
              <a:custGeom>
                <a:avLst/>
                <a:gdLst/>
                <a:ahLst/>
                <a:cxnLst>
                  <a:cxn ang="0">
                    <a:pos x="20" y="0"/>
                  </a:cxn>
                  <a:cxn ang="0">
                    <a:pos x="20" y="153"/>
                  </a:cxn>
                  <a:cxn ang="0">
                    <a:pos x="0" y="153"/>
                  </a:cxn>
                  <a:cxn ang="0">
                    <a:pos x="46" y="193"/>
                  </a:cxn>
                  <a:cxn ang="0">
                    <a:pos x="86" y="153"/>
                  </a:cxn>
                  <a:cxn ang="0">
                    <a:pos x="66" y="153"/>
                  </a:cxn>
                  <a:cxn ang="0">
                    <a:pos x="66" y="0"/>
                  </a:cxn>
                  <a:cxn ang="0">
                    <a:pos x="20" y="0"/>
                  </a:cxn>
                </a:cxnLst>
                <a:rect l="0" t="0" r="r" b="b"/>
                <a:pathLst>
                  <a:path w="86" h="193">
                    <a:moveTo>
                      <a:pt x="20" y="0"/>
                    </a:moveTo>
                    <a:lnTo>
                      <a:pt x="20" y="153"/>
                    </a:lnTo>
                    <a:lnTo>
                      <a:pt x="0" y="153"/>
                    </a:lnTo>
                    <a:lnTo>
                      <a:pt x="46" y="193"/>
                    </a:lnTo>
                    <a:lnTo>
                      <a:pt x="86" y="153"/>
                    </a:lnTo>
                    <a:lnTo>
                      <a:pt x="66" y="153"/>
                    </a:lnTo>
                    <a:lnTo>
                      <a:pt x="66" y="0"/>
                    </a:lnTo>
                    <a:lnTo>
                      <a:pt x="20" y="0"/>
                    </a:lnTo>
                    <a:close/>
                  </a:path>
                </a:pathLst>
              </a:custGeom>
              <a:solidFill>
                <a:srgbClr val="FFFFFF"/>
              </a:solidFill>
              <a:ln w="9525">
                <a:noFill/>
                <a:round/>
                <a:headEnd/>
                <a:tailEnd/>
              </a:ln>
            </p:spPr>
            <p:txBody>
              <a:bodyPr/>
              <a:lstStyle/>
              <a:p>
                <a:endParaRPr lang="tr-TR"/>
              </a:p>
            </p:txBody>
          </p:sp>
          <p:sp>
            <p:nvSpPr>
              <p:cNvPr id="78052" name="Freeform 228"/>
              <p:cNvSpPr>
                <a:spLocks noChangeAspect="1"/>
              </p:cNvSpPr>
              <p:nvPr/>
            </p:nvSpPr>
            <p:spPr bwMode="auto">
              <a:xfrm>
                <a:off x="570" y="3213"/>
                <a:ext cx="62" cy="16"/>
              </a:xfrm>
              <a:custGeom>
                <a:avLst/>
                <a:gdLst/>
                <a:ahLst/>
                <a:cxnLst>
                  <a:cxn ang="0">
                    <a:pos x="122" y="0"/>
                  </a:cxn>
                  <a:cxn ang="0">
                    <a:pos x="16" y="107"/>
                  </a:cxn>
                  <a:cxn ang="0">
                    <a:pos x="0" y="92"/>
                  </a:cxn>
                  <a:cxn ang="0">
                    <a:pos x="0" y="153"/>
                  </a:cxn>
                  <a:cxn ang="0">
                    <a:pos x="61" y="153"/>
                  </a:cxn>
                  <a:cxn ang="0">
                    <a:pos x="46" y="138"/>
                  </a:cxn>
                  <a:cxn ang="0">
                    <a:pos x="152" y="31"/>
                  </a:cxn>
                  <a:cxn ang="0">
                    <a:pos x="122" y="0"/>
                  </a:cxn>
                </a:cxnLst>
                <a:rect l="0" t="0" r="r" b="b"/>
                <a:pathLst>
                  <a:path w="152" h="153">
                    <a:moveTo>
                      <a:pt x="122" y="0"/>
                    </a:moveTo>
                    <a:lnTo>
                      <a:pt x="16" y="107"/>
                    </a:lnTo>
                    <a:lnTo>
                      <a:pt x="0" y="92"/>
                    </a:lnTo>
                    <a:lnTo>
                      <a:pt x="0" y="153"/>
                    </a:lnTo>
                    <a:lnTo>
                      <a:pt x="61" y="153"/>
                    </a:lnTo>
                    <a:lnTo>
                      <a:pt x="46" y="138"/>
                    </a:lnTo>
                    <a:lnTo>
                      <a:pt x="152" y="31"/>
                    </a:lnTo>
                    <a:lnTo>
                      <a:pt x="122" y="0"/>
                    </a:lnTo>
                    <a:close/>
                  </a:path>
                </a:pathLst>
              </a:custGeom>
              <a:solidFill>
                <a:srgbClr val="FFFFFF"/>
              </a:solidFill>
              <a:ln w="9525">
                <a:noFill/>
                <a:round/>
                <a:headEnd/>
                <a:tailEnd/>
              </a:ln>
            </p:spPr>
            <p:txBody>
              <a:bodyPr/>
              <a:lstStyle/>
              <a:p>
                <a:endParaRPr lang="tr-TR"/>
              </a:p>
            </p:txBody>
          </p:sp>
          <p:sp>
            <p:nvSpPr>
              <p:cNvPr id="78053" name="Oval 229"/>
              <p:cNvSpPr>
                <a:spLocks noChangeAspect="1" noChangeArrowheads="1"/>
              </p:cNvSpPr>
              <p:nvPr/>
            </p:nvSpPr>
            <p:spPr bwMode="auto">
              <a:xfrm>
                <a:off x="615" y="3197"/>
                <a:ext cx="53" cy="27"/>
              </a:xfrm>
              <a:prstGeom prst="ellipse">
                <a:avLst/>
              </a:prstGeom>
              <a:solidFill>
                <a:srgbClr val="33CC33"/>
              </a:solidFill>
              <a:ln w="9525">
                <a:noFill/>
                <a:round/>
                <a:headEnd/>
                <a:tailEnd/>
              </a:ln>
            </p:spPr>
            <p:txBody>
              <a:bodyPr lIns="0" tIns="0" rIns="0" bIns="0" anchor="ctr" anchorCtr="1"/>
              <a:lstStyle/>
              <a:p>
                <a:pPr algn="ctr"/>
                <a:endParaRPr kumimoji="0" lang="en-GB" sz="900" b="1">
                  <a:solidFill>
                    <a:schemeClr val="bg1"/>
                  </a:solidFill>
                  <a:latin typeface="Arial" charset="0"/>
                </a:endParaRPr>
              </a:p>
            </p:txBody>
          </p:sp>
        </p:grpSp>
        <p:pic>
          <p:nvPicPr>
            <p:cNvPr id="78054" name="Picture 230"/>
            <p:cNvPicPr>
              <a:picLocks noChangeArrowheads="1"/>
            </p:cNvPicPr>
            <p:nvPr/>
          </p:nvPicPr>
          <p:blipFill>
            <a:blip r:embed="rId6" cstate="print"/>
            <a:srcRect/>
            <a:stretch>
              <a:fillRect/>
            </a:stretch>
          </p:blipFill>
          <p:spPr bwMode="auto">
            <a:xfrm>
              <a:off x="3813" y="1000"/>
              <a:ext cx="345" cy="312"/>
            </a:xfrm>
            <a:prstGeom prst="rect">
              <a:avLst/>
            </a:prstGeom>
            <a:noFill/>
            <a:ln w="9525">
              <a:noFill/>
              <a:miter lim="800000"/>
              <a:headEnd/>
              <a:tailEnd/>
            </a:ln>
            <a:effectLst/>
          </p:spPr>
        </p:pic>
        <p:pic>
          <p:nvPicPr>
            <p:cNvPr id="78055" name="Picture 231"/>
            <p:cNvPicPr>
              <a:picLocks noChangeArrowheads="1"/>
            </p:cNvPicPr>
            <p:nvPr/>
          </p:nvPicPr>
          <p:blipFill>
            <a:blip r:embed="rId6" cstate="print"/>
            <a:srcRect/>
            <a:stretch>
              <a:fillRect/>
            </a:stretch>
          </p:blipFill>
          <p:spPr bwMode="auto">
            <a:xfrm>
              <a:off x="4186" y="1000"/>
              <a:ext cx="345" cy="312"/>
            </a:xfrm>
            <a:prstGeom prst="rect">
              <a:avLst/>
            </a:prstGeom>
            <a:noFill/>
            <a:ln w="9525">
              <a:noFill/>
              <a:miter lim="800000"/>
              <a:headEnd/>
              <a:tailEnd/>
            </a:ln>
            <a:effectLst/>
          </p:spPr>
        </p:pic>
        <p:pic>
          <p:nvPicPr>
            <p:cNvPr id="78056" name="Picture 232"/>
            <p:cNvPicPr>
              <a:picLocks noChangeArrowheads="1"/>
            </p:cNvPicPr>
            <p:nvPr/>
          </p:nvPicPr>
          <p:blipFill>
            <a:blip r:embed="rId6" cstate="print"/>
            <a:srcRect/>
            <a:stretch>
              <a:fillRect/>
            </a:stretch>
          </p:blipFill>
          <p:spPr bwMode="auto">
            <a:xfrm>
              <a:off x="4560" y="1000"/>
              <a:ext cx="345" cy="312"/>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a:ln/>
        </p:spPr>
        <p:txBody>
          <a:bodyPr/>
          <a:lstStyle/>
          <a:p>
            <a:r>
              <a:rPr lang="en-US"/>
              <a:t>Summary</a:t>
            </a:r>
          </a:p>
        </p:txBody>
      </p:sp>
      <p:sp>
        <p:nvSpPr>
          <p:cNvPr id="59395" name="Rectangle 3"/>
          <p:cNvSpPr>
            <a:spLocks noGrp="1" noChangeArrowheads="1"/>
          </p:cNvSpPr>
          <p:nvPr>
            <p:ph type="body" idx="1"/>
          </p:nvPr>
        </p:nvSpPr>
        <p:spPr>
          <a:xfrm>
            <a:off x="1371600" y="1676400"/>
            <a:ext cx="6858000" cy="3810000"/>
          </a:xfrm>
        </p:spPr>
        <p:txBody>
          <a:bodyPr/>
          <a:lstStyle/>
          <a:p>
            <a:r>
              <a:rPr lang="en-US">
                <a:solidFill>
                  <a:schemeClr val="bg2"/>
                </a:solidFill>
              </a:rPr>
              <a:t>What is a SAN</a:t>
            </a:r>
          </a:p>
          <a:p>
            <a:r>
              <a:rPr lang="en-US">
                <a:solidFill>
                  <a:schemeClr val="bg2"/>
                </a:solidFill>
              </a:rPr>
              <a:t>Basic Building Blocks of a SAN</a:t>
            </a:r>
          </a:p>
          <a:p>
            <a:r>
              <a:rPr lang="en-US">
                <a:solidFill>
                  <a:schemeClr val="bg2"/>
                </a:solidFill>
              </a:rPr>
              <a:t>A zoom into the Storage Architectures</a:t>
            </a:r>
          </a:p>
          <a:p>
            <a:r>
              <a:rPr lang="en-US"/>
              <a:t>SAN elements and architecture </a:t>
            </a:r>
          </a:p>
          <a:p>
            <a:r>
              <a:rPr lang="en-US">
                <a:solidFill>
                  <a:schemeClr val="bg2"/>
                </a:solidFill>
              </a:rPr>
              <a:t>Basic Protocols and Mechanisms</a:t>
            </a:r>
          </a:p>
          <a:p>
            <a:r>
              <a:rPr lang="en-US">
                <a:solidFill>
                  <a:schemeClr val="bg2"/>
                </a:solidFill>
              </a:rPr>
              <a:t>Who is who: Standardization Bodies and Industry Organizations</a:t>
            </a:r>
          </a:p>
          <a:p>
            <a:endParaRPr lang="en-US">
              <a:solidFill>
                <a:schemeClr val="bg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SAN </a:t>
            </a:r>
          </a:p>
        </p:txBody>
      </p:sp>
      <p:sp>
        <p:nvSpPr>
          <p:cNvPr id="50179" name="Rectangle 3"/>
          <p:cNvSpPr>
            <a:spLocks noGrp="1" noChangeArrowheads="1"/>
          </p:cNvSpPr>
          <p:nvPr>
            <p:ph type="body" idx="1"/>
          </p:nvPr>
        </p:nvSpPr>
        <p:spPr/>
        <p:txBody>
          <a:bodyPr/>
          <a:lstStyle/>
          <a:p>
            <a:r>
              <a:rPr lang="en-US"/>
              <a:t>SAN is the convergence of an almost-error-free, very reliable interface and the advantage of a networking infrastructure</a:t>
            </a:r>
          </a:p>
          <a:p>
            <a:r>
              <a:rPr lang="en-US"/>
              <a:t>It takes advantage of a controlled and reliable data transfer interface and adds the capability of switching and sharing proper of the networks</a:t>
            </a:r>
          </a:p>
          <a:p>
            <a:r>
              <a:rPr lang="en-US"/>
              <a:t>Relies on at least 10 to -12 error probability infrastructure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t>SAN basic requirements</a:t>
            </a:r>
          </a:p>
        </p:txBody>
      </p:sp>
      <p:sp>
        <p:nvSpPr>
          <p:cNvPr id="78851" name="Rectangle 3"/>
          <p:cNvSpPr>
            <a:spLocks noGrp="1" noChangeArrowheads="1"/>
          </p:cNvSpPr>
          <p:nvPr>
            <p:ph type="body" idx="1"/>
          </p:nvPr>
        </p:nvSpPr>
        <p:spPr/>
        <p:txBody>
          <a:bodyPr/>
          <a:lstStyle/>
          <a:p>
            <a:r>
              <a:rPr lang="en-US"/>
              <a:t>The concept of SAN is to bring a block level interface on a very reliable support, and add the advantages of a networking infrastructure</a:t>
            </a:r>
          </a:p>
          <a:p>
            <a:r>
              <a:rPr lang="en-US"/>
              <a:t>Need to be scalable in terms of speed, fast and efficient getting rid of all the low level error recovery mechanisms: will treat the errors as exceptions at application or firmward level</a:t>
            </a:r>
          </a:p>
          <a:p>
            <a:r>
              <a:rPr lang="en-US"/>
              <a:t>Allow extensions like long distance, multi protocol support (SCSI, ESCON, TCP/IP..), rely on great simple connectivity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t>SAN supported topologies: point to point	</a:t>
            </a:r>
          </a:p>
        </p:txBody>
      </p:sp>
      <p:sp>
        <p:nvSpPr>
          <p:cNvPr id="79875" name="Rectangle 3"/>
          <p:cNvSpPr>
            <a:spLocks noGrp="1" noChangeArrowheads="1"/>
          </p:cNvSpPr>
          <p:nvPr>
            <p:ph type="body" idx="1"/>
          </p:nvPr>
        </p:nvSpPr>
        <p:spPr>
          <a:xfrm>
            <a:off x="1371600" y="1676400"/>
            <a:ext cx="3505200" cy="4724400"/>
          </a:xfrm>
        </p:spPr>
        <p:txBody>
          <a:bodyPr/>
          <a:lstStyle/>
          <a:p>
            <a:r>
              <a:rPr lang="en-US" sz="2000"/>
              <a:t>Point to point is the simplest topology for very limited connectivity needs</a:t>
            </a:r>
          </a:p>
          <a:p>
            <a:r>
              <a:rPr lang="en-US" sz="2000"/>
              <a:t>It guarantees in order delivery and full bandwidth access</a:t>
            </a:r>
          </a:p>
          <a:p>
            <a:r>
              <a:rPr lang="en-US" sz="2000"/>
              <a:t>The application can handle any multipath connectivity to a set of disks in case this is provided, since no other elements are present in this topology </a:t>
            </a:r>
          </a:p>
        </p:txBody>
      </p:sp>
      <p:pic>
        <p:nvPicPr>
          <p:cNvPr id="79877" name="Picture 5"/>
          <p:cNvPicPr>
            <a:picLocks noChangeAspect="1" noChangeArrowheads="1"/>
          </p:cNvPicPr>
          <p:nvPr/>
        </p:nvPicPr>
        <p:blipFill>
          <a:blip r:embed="rId2" cstate="print"/>
          <a:srcRect/>
          <a:stretch>
            <a:fillRect/>
          </a:stretch>
        </p:blipFill>
        <p:spPr bwMode="auto">
          <a:xfrm>
            <a:off x="5257800" y="3352800"/>
            <a:ext cx="433388" cy="676275"/>
          </a:xfrm>
          <a:prstGeom prst="rect">
            <a:avLst/>
          </a:prstGeom>
          <a:noFill/>
        </p:spPr>
      </p:pic>
      <p:grpSp>
        <p:nvGrpSpPr>
          <p:cNvPr id="79878" name="Group 6"/>
          <p:cNvGrpSpPr>
            <a:grpSpLocks/>
          </p:cNvGrpSpPr>
          <p:nvPr/>
        </p:nvGrpSpPr>
        <p:grpSpPr bwMode="auto">
          <a:xfrm>
            <a:off x="7086600" y="5181600"/>
            <a:ext cx="519113" cy="784225"/>
            <a:chOff x="576" y="1888"/>
            <a:chExt cx="294" cy="444"/>
          </a:xfrm>
        </p:grpSpPr>
        <p:sp>
          <p:nvSpPr>
            <p:cNvPr id="79879" name="Rectangle 7"/>
            <p:cNvSpPr>
              <a:spLocks noChangeArrowheads="1"/>
            </p:cNvSpPr>
            <p:nvPr/>
          </p:nvSpPr>
          <p:spPr bwMode="auto">
            <a:xfrm>
              <a:off x="576" y="1922"/>
              <a:ext cx="259" cy="410"/>
            </a:xfrm>
            <a:prstGeom prst="rect">
              <a:avLst/>
            </a:prstGeom>
            <a:solidFill>
              <a:srgbClr val="B2B2B2"/>
            </a:solidFill>
            <a:ln w="6350">
              <a:noFill/>
              <a:miter lim="800000"/>
              <a:headEnd/>
              <a:tailEnd/>
            </a:ln>
          </p:spPr>
          <p:txBody>
            <a:bodyPr/>
            <a:lstStyle/>
            <a:p>
              <a:endParaRPr lang="tr-TR"/>
            </a:p>
          </p:txBody>
        </p:sp>
        <p:sp>
          <p:nvSpPr>
            <p:cNvPr id="79880" name="Freeform 8"/>
            <p:cNvSpPr>
              <a:spLocks/>
            </p:cNvSpPr>
            <p:nvPr/>
          </p:nvSpPr>
          <p:spPr bwMode="auto">
            <a:xfrm>
              <a:off x="832" y="1888"/>
              <a:ext cx="37" cy="442"/>
            </a:xfrm>
            <a:custGeom>
              <a:avLst/>
              <a:gdLst/>
              <a:ahLst/>
              <a:cxnLst>
                <a:cxn ang="0">
                  <a:pos x="0" y="489"/>
                </a:cxn>
                <a:cxn ang="0">
                  <a:pos x="36" y="452"/>
                </a:cxn>
                <a:cxn ang="0">
                  <a:pos x="36" y="0"/>
                </a:cxn>
                <a:cxn ang="0">
                  <a:pos x="0" y="37"/>
                </a:cxn>
                <a:cxn ang="0">
                  <a:pos x="0" y="489"/>
                </a:cxn>
              </a:cxnLst>
              <a:rect l="0" t="0" r="r" b="b"/>
              <a:pathLst>
                <a:path w="36" h="489">
                  <a:moveTo>
                    <a:pt x="0" y="489"/>
                  </a:moveTo>
                  <a:lnTo>
                    <a:pt x="36" y="452"/>
                  </a:lnTo>
                  <a:lnTo>
                    <a:pt x="36" y="0"/>
                  </a:lnTo>
                  <a:lnTo>
                    <a:pt x="0" y="37"/>
                  </a:lnTo>
                  <a:lnTo>
                    <a:pt x="0" y="489"/>
                  </a:lnTo>
                  <a:close/>
                </a:path>
              </a:pathLst>
            </a:custGeom>
            <a:solidFill>
              <a:srgbClr val="969696"/>
            </a:solidFill>
            <a:ln w="6350" cmpd="sng">
              <a:noFill/>
              <a:prstDash val="solid"/>
              <a:round/>
              <a:headEnd/>
              <a:tailEnd/>
            </a:ln>
          </p:spPr>
          <p:txBody>
            <a:bodyPr/>
            <a:lstStyle/>
            <a:p>
              <a:endParaRPr lang="tr-TR"/>
            </a:p>
          </p:txBody>
        </p:sp>
        <p:sp>
          <p:nvSpPr>
            <p:cNvPr id="79881" name="Freeform 9"/>
            <p:cNvSpPr>
              <a:spLocks/>
            </p:cNvSpPr>
            <p:nvPr/>
          </p:nvSpPr>
          <p:spPr bwMode="auto">
            <a:xfrm>
              <a:off x="596" y="2281"/>
              <a:ext cx="217" cy="23"/>
            </a:xfrm>
            <a:custGeom>
              <a:avLst/>
              <a:gdLst/>
              <a:ahLst/>
              <a:cxnLst>
                <a:cxn ang="0">
                  <a:pos x="0" y="26"/>
                </a:cxn>
                <a:cxn ang="0">
                  <a:pos x="29" y="0"/>
                </a:cxn>
                <a:cxn ang="0">
                  <a:pos x="247" y="1"/>
                </a:cxn>
                <a:cxn ang="0">
                  <a:pos x="247" y="26"/>
                </a:cxn>
                <a:cxn ang="0">
                  <a:pos x="0" y="26"/>
                </a:cxn>
              </a:cxnLst>
              <a:rect l="0" t="0" r="r" b="b"/>
              <a:pathLst>
                <a:path w="247" h="26">
                  <a:moveTo>
                    <a:pt x="0" y="26"/>
                  </a:moveTo>
                  <a:lnTo>
                    <a:pt x="29" y="0"/>
                  </a:lnTo>
                  <a:lnTo>
                    <a:pt x="247" y="1"/>
                  </a:lnTo>
                  <a:lnTo>
                    <a:pt x="247" y="26"/>
                  </a:lnTo>
                  <a:lnTo>
                    <a:pt x="0" y="26"/>
                  </a:lnTo>
                  <a:close/>
                </a:path>
              </a:pathLst>
            </a:custGeom>
            <a:solidFill>
              <a:srgbClr val="808080"/>
            </a:solidFill>
            <a:ln w="6350" cmpd="sng">
              <a:noFill/>
              <a:prstDash val="solid"/>
              <a:round/>
              <a:headEnd/>
              <a:tailEnd/>
            </a:ln>
          </p:spPr>
          <p:txBody>
            <a:bodyPr/>
            <a:lstStyle/>
            <a:p>
              <a:endParaRPr lang="tr-TR"/>
            </a:p>
          </p:txBody>
        </p:sp>
        <p:sp>
          <p:nvSpPr>
            <p:cNvPr id="79882" name="Freeform 10"/>
            <p:cNvSpPr>
              <a:spLocks/>
            </p:cNvSpPr>
            <p:nvPr/>
          </p:nvSpPr>
          <p:spPr bwMode="auto">
            <a:xfrm>
              <a:off x="596" y="1998"/>
              <a:ext cx="28" cy="305"/>
            </a:xfrm>
            <a:custGeom>
              <a:avLst/>
              <a:gdLst/>
              <a:ahLst/>
              <a:cxnLst>
                <a:cxn ang="0">
                  <a:pos x="0" y="1418"/>
                </a:cxn>
                <a:cxn ang="0">
                  <a:pos x="131" y="1314"/>
                </a:cxn>
                <a:cxn ang="0">
                  <a:pos x="131" y="0"/>
                </a:cxn>
                <a:cxn ang="0">
                  <a:pos x="1" y="0"/>
                </a:cxn>
                <a:cxn ang="0">
                  <a:pos x="0" y="1418"/>
                </a:cxn>
              </a:cxnLst>
              <a:rect l="0" t="0" r="r" b="b"/>
              <a:pathLst>
                <a:path w="131" h="1418">
                  <a:moveTo>
                    <a:pt x="0" y="1418"/>
                  </a:moveTo>
                  <a:lnTo>
                    <a:pt x="131" y="1314"/>
                  </a:lnTo>
                  <a:lnTo>
                    <a:pt x="131" y="0"/>
                  </a:lnTo>
                  <a:lnTo>
                    <a:pt x="1" y="0"/>
                  </a:lnTo>
                  <a:lnTo>
                    <a:pt x="0" y="1418"/>
                  </a:lnTo>
                  <a:close/>
                </a:path>
              </a:pathLst>
            </a:custGeom>
            <a:solidFill>
              <a:srgbClr val="4D4D4D"/>
            </a:solidFill>
            <a:ln w="6350" cmpd="sng">
              <a:noFill/>
              <a:prstDash val="solid"/>
              <a:round/>
              <a:headEnd/>
              <a:tailEnd/>
            </a:ln>
          </p:spPr>
          <p:txBody>
            <a:bodyPr/>
            <a:lstStyle/>
            <a:p>
              <a:endParaRPr lang="tr-TR"/>
            </a:p>
          </p:txBody>
        </p:sp>
        <p:sp>
          <p:nvSpPr>
            <p:cNvPr id="79883" name="Freeform 11"/>
            <p:cNvSpPr>
              <a:spLocks/>
            </p:cNvSpPr>
            <p:nvPr/>
          </p:nvSpPr>
          <p:spPr bwMode="auto">
            <a:xfrm>
              <a:off x="577" y="1888"/>
              <a:ext cx="293" cy="34"/>
            </a:xfrm>
            <a:custGeom>
              <a:avLst/>
              <a:gdLst/>
              <a:ahLst/>
              <a:cxnLst>
                <a:cxn ang="0">
                  <a:pos x="0" y="37"/>
                </a:cxn>
                <a:cxn ang="0">
                  <a:pos x="36" y="0"/>
                </a:cxn>
                <a:cxn ang="0">
                  <a:pos x="301" y="0"/>
                </a:cxn>
                <a:cxn ang="0">
                  <a:pos x="265" y="37"/>
                </a:cxn>
                <a:cxn ang="0">
                  <a:pos x="0" y="37"/>
                </a:cxn>
              </a:cxnLst>
              <a:rect l="0" t="0" r="r" b="b"/>
              <a:pathLst>
                <a:path w="301" h="37">
                  <a:moveTo>
                    <a:pt x="0" y="37"/>
                  </a:moveTo>
                  <a:lnTo>
                    <a:pt x="36" y="0"/>
                  </a:lnTo>
                  <a:lnTo>
                    <a:pt x="301" y="0"/>
                  </a:lnTo>
                  <a:lnTo>
                    <a:pt x="265" y="37"/>
                  </a:lnTo>
                  <a:lnTo>
                    <a:pt x="0" y="37"/>
                  </a:lnTo>
                  <a:close/>
                </a:path>
              </a:pathLst>
            </a:custGeom>
            <a:solidFill>
              <a:srgbClr val="DDDDDD"/>
            </a:solidFill>
            <a:ln w="6350" cmpd="sng">
              <a:noFill/>
              <a:prstDash val="solid"/>
              <a:round/>
              <a:headEnd/>
              <a:tailEnd/>
            </a:ln>
          </p:spPr>
          <p:txBody>
            <a:bodyPr/>
            <a:lstStyle/>
            <a:p>
              <a:endParaRPr lang="tr-TR"/>
            </a:p>
          </p:txBody>
        </p:sp>
        <p:sp>
          <p:nvSpPr>
            <p:cNvPr id="79884" name="Rectangle 12"/>
            <p:cNvSpPr>
              <a:spLocks noChangeArrowheads="1"/>
            </p:cNvSpPr>
            <p:nvPr/>
          </p:nvSpPr>
          <p:spPr bwMode="auto">
            <a:xfrm>
              <a:off x="596" y="1998"/>
              <a:ext cx="217" cy="305"/>
            </a:xfrm>
            <a:prstGeom prst="rect">
              <a:avLst/>
            </a:prstGeom>
            <a:noFill/>
            <a:ln w="6350">
              <a:noFill/>
              <a:miter lim="800000"/>
              <a:headEnd/>
              <a:tailEnd/>
            </a:ln>
            <a:effectLst/>
          </p:spPr>
          <p:txBody>
            <a:bodyPr wrap="none" anchor="ctr"/>
            <a:lstStyle/>
            <a:p>
              <a:endParaRPr lang="tr-TR"/>
            </a:p>
          </p:txBody>
        </p:sp>
        <p:sp>
          <p:nvSpPr>
            <p:cNvPr id="79885" name="Rectangle 13"/>
            <p:cNvSpPr>
              <a:spLocks noChangeArrowheads="1"/>
            </p:cNvSpPr>
            <p:nvPr/>
          </p:nvSpPr>
          <p:spPr bwMode="auto">
            <a:xfrm>
              <a:off x="623" y="1998"/>
              <a:ext cx="190" cy="285"/>
            </a:xfrm>
            <a:prstGeom prst="rect">
              <a:avLst/>
            </a:prstGeom>
            <a:solidFill>
              <a:srgbClr val="969696"/>
            </a:solidFill>
            <a:ln w="0" algn="ctr">
              <a:noFill/>
              <a:miter lim="800000"/>
              <a:headEnd/>
              <a:tailEnd/>
            </a:ln>
            <a:effectLst/>
          </p:spPr>
          <p:txBody>
            <a:bodyPr wrap="none" anchor="ctr"/>
            <a:lstStyle/>
            <a:p>
              <a:endParaRPr lang="tr-TR"/>
            </a:p>
          </p:txBody>
        </p:sp>
        <p:grpSp>
          <p:nvGrpSpPr>
            <p:cNvPr id="79886" name="Group 14"/>
            <p:cNvGrpSpPr>
              <a:grpSpLocks/>
            </p:cNvGrpSpPr>
            <p:nvPr/>
          </p:nvGrpSpPr>
          <p:grpSpPr bwMode="auto">
            <a:xfrm>
              <a:off x="720" y="2247"/>
              <a:ext cx="81" cy="38"/>
              <a:chOff x="816" y="1680"/>
              <a:chExt cx="463" cy="231"/>
            </a:xfrm>
          </p:grpSpPr>
          <p:sp>
            <p:nvSpPr>
              <p:cNvPr id="79887" name="Oval 15"/>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888" name="Rectangle 16"/>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889" name="Oval 17"/>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890" name="Line 18"/>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891" name="Oval 19"/>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892" name="Line 20"/>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893" name="Group 21"/>
            <p:cNvGrpSpPr>
              <a:grpSpLocks/>
            </p:cNvGrpSpPr>
            <p:nvPr/>
          </p:nvGrpSpPr>
          <p:grpSpPr bwMode="auto">
            <a:xfrm>
              <a:off x="720" y="2229"/>
              <a:ext cx="81" cy="38"/>
              <a:chOff x="816" y="1680"/>
              <a:chExt cx="463" cy="231"/>
            </a:xfrm>
          </p:grpSpPr>
          <p:sp>
            <p:nvSpPr>
              <p:cNvPr id="79894" name="Oval 22"/>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895" name="Rectangle 23"/>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896" name="Oval 24"/>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897" name="Line 25"/>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898" name="Oval 26"/>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899" name="Line 27"/>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00" name="Group 28"/>
            <p:cNvGrpSpPr>
              <a:grpSpLocks/>
            </p:cNvGrpSpPr>
            <p:nvPr/>
          </p:nvGrpSpPr>
          <p:grpSpPr bwMode="auto">
            <a:xfrm>
              <a:off x="720" y="2191"/>
              <a:ext cx="81" cy="38"/>
              <a:chOff x="816" y="1680"/>
              <a:chExt cx="463" cy="231"/>
            </a:xfrm>
          </p:grpSpPr>
          <p:sp>
            <p:nvSpPr>
              <p:cNvPr id="79901" name="Oval 29"/>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02" name="Rectangle 30"/>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03" name="Oval 31"/>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04" name="Line 32"/>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05" name="Oval 33"/>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06" name="Line 34"/>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07" name="Group 35"/>
            <p:cNvGrpSpPr>
              <a:grpSpLocks/>
            </p:cNvGrpSpPr>
            <p:nvPr/>
          </p:nvGrpSpPr>
          <p:grpSpPr bwMode="auto">
            <a:xfrm>
              <a:off x="720" y="2174"/>
              <a:ext cx="81" cy="38"/>
              <a:chOff x="816" y="1680"/>
              <a:chExt cx="463" cy="231"/>
            </a:xfrm>
          </p:grpSpPr>
          <p:sp>
            <p:nvSpPr>
              <p:cNvPr id="79908" name="Oval 36"/>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09" name="Rectangle 37"/>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10" name="Oval 38"/>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11" name="Line 39"/>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12" name="Oval 40"/>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13" name="Line 41"/>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14" name="Group 42"/>
            <p:cNvGrpSpPr>
              <a:grpSpLocks/>
            </p:cNvGrpSpPr>
            <p:nvPr/>
          </p:nvGrpSpPr>
          <p:grpSpPr bwMode="auto">
            <a:xfrm>
              <a:off x="720" y="2135"/>
              <a:ext cx="81" cy="38"/>
              <a:chOff x="816" y="1680"/>
              <a:chExt cx="463" cy="231"/>
            </a:xfrm>
          </p:grpSpPr>
          <p:sp>
            <p:nvSpPr>
              <p:cNvPr id="79915" name="Oval 43"/>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16" name="Rectangle 44"/>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17" name="Oval 45"/>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18" name="Line 46"/>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19" name="Oval 47"/>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20" name="Line 48"/>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21" name="Group 49"/>
            <p:cNvGrpSpPr>
              <a:grpSpLocks/>
            </p:cNvGrpSpPr>
            <p:nvPr/>
          </p:nvGrpSpPr>
          <p:grpSpPr bwMode="auto">
            <a:xfrm>
              <a:off x="720" y="2117"/>
              <a:ext cx="81" cy="39"/>
              <a:chOff x="816" y="1680"/>
              <a:chExt cx="463" cy="231"/>
            </a:xfrm>
          </p:grpSpPr>
          <p:sp>
            <p:nvSpPr>
              <p:cNvPr id="79922" name="Oval 50"/>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23" name="Rectangle 51"/>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24" name="Oval 52"/>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25" name="Line 53"/>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26" name="Oval 54"/>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27" name="Line 55"/>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28" name="Group 56"/>
            <p:cNvGrpSpPr>
              <a:grpSpLocks/>
            </p:cNvGrpSpPr>
            <p:nvPr/>
          </p:nvGrpSpPr>
          <p:grpSpPr bwMode="auto">
            <a:xfrm>
              <a:off x="720" y="2079"/>
              <a:ext cx="81" cy="38"/>
              <a:chOff x="816" y="1680"/>
              <a:chExt cx="463" cy="231"/>
            </a:xfrm>
          </p:grpSpPr>
          <p:sp>
            <p:nvSpPr>
              <p:cNvPr id="79929" name="Oval 57"/>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30" name="Rectangle 58"/>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31" name="Oval 59"/>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32" name="Line 60"/>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33" name="Oval 61"/>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34" name="Line 62"/>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35" name="Group 63"/>
            <p:cNvGrpSpPr>
              <a:grpSpLocks/>
            </p:cNvGrpSpPr>
            <p:nvPr/>
          </p:nvGrpSpPr>
          <p:grpSpPr bwMode="auto">
            <a:xfrm>
              <a:off x="720" y="2061"/>
              <a:ext cx="81" cy="38"/>
              <a:chOff x="816" y="1680"/>
              <a:chExt cx="463" cy="231"/>
            </a:xfrm>
          </p:grpSpPr>
          <p:sp>
            <p:nvSpPr>
              <p:cNvPr id="79936" name="Oval 64"/>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37" name="Rectangle 65"/>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38" name="Oval 66"/>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39" name="Line 67"/>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40" name="Oval 68"/>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41" name="Line 69"/>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42" name="Group 70"/>
            <p:cNvGrpSpPr>
              <a:grpSpLocks/>
            </p:cNvGrpSpPr>
            <p:nvPr/>
          </p:nvGrpSpPr>
          <p:grpSpPr bwMode="auto">
            <a:xfrm>
              <a:off x="720" y="2023"/>
              <a:ext cx="81" cy="38"/>
              <a:chOff x="816" y="1680"/>
              <a:chExt cx="463" cy="231"/>
            </a:xfrm>
          </p:grpSpPr>
          <p:sp>
            <p:nvSpPr>
              <p:cNvPr id="79943" name="Oval 71"/>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44" name="Rectangle 72"/>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45" name="Oval 73"/>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46" name="Line 74"/>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47" name="Oval 75"/>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48" name="Line 76"/>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49" name="Group 77"/>
            <p:cNvGrpSpPr>
              <a:grpSpLocks/>
            </p:cNvGrpSpPr>
            <p:nvPr/>
          </p:nvGrpSpPr>
          <p:grpSpPr bwMode="auto">
            <a:xfrm>
              <a:off x="720" y="2005"/>
              <a:ext cx="81" cy="38"/>
              <a:chOff x="816" y="1680"/>
              <a:chExt cx="463" cy="231"/>
            </a:xfrm>
          </p:grpSpPr>
          <p:sp>
            <p:nvSpPr>
              <p:cNvPr id="79950" name="Oval 78"/>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51" name="Rectangle 79"/>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52" name="Oval 80"/>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53" name="Line 81"/>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54" name="Oval 82"/>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55" name="Line 83"/>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56" name="Group 84"/>
            <p:cNvGrpSpPr>
              <a:grpSpLocks/>
            </p:cNvGrpSpPr>
            <p:nvPr/>
          </p:nvGrpSpPr>
          <p:grpSpPr bwMode="auto">
            <a:xfrm>
              <a:off x="614" y="2247"/>
              <a:ext cx="81" cy="38"/>
              <a:chOff x="816" y="1680"/>
              <a:chExt cx="463" cy="231"/>
            </a:xfrm>
          </p:grpSpPr>
          <p:sp>
            <p:nvSpPr>
              <p:cNvPr id="79957" name="Oval 85"/>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58" name="Rectangle 86"/>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59" name="Oval 87"/>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60" name="Line 88"/>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61" name="Oval 89"/>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62" name="Line 90"/>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63" name="Group 91"/>
            <p:cNvGrpSpPr>
              <a:grpSpLocks/>
            </p:cNvGrpSpPr>
            <p:nvPr/>
          </p:nvGrpSpPr>
          <p:grpSpPr bwMode="auto">
            <a:xfrm>
              <a:off x="614" y="2229"/>
              <a:ext cx="81" cy="38"/>
              <a:chOff x="816" y="1680"/>
              <a:chExt cx="463" cy="231"/>
            </a:xfrm>
          </p:grpSpPr>
          <p:sp>
            <p:nvSpPr>
              <p:cNvPr id="79964" name="Oval 92"/>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65" name="Rectangle 93"/>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66" name="Oval 94"/>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67" name="Line 95"/>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68" name="Oval 96"/>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69" name="Line 97"/>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70" name="Group 98"/>
            <p:cNvGrpSpPr>
              <a:grpSpLocks/>
            </p:cNvGrpSpPr>
            <p:nvPr/>
          </p:nvGrpSpPr>
          <p:grpSpPr bwMode="auto">
            <a:xfrm>
              <a:off x="614" y="2191"/>
              <a:ext cx="81" cy="38"/>
              <a:chOff x="816" y="1680"/>
              <a:chExt cx="463" cy="231"/>
            </a:xfrm>
          </p:grpSpPr>
          <p:sp>
            <p:nvSpPr>
              <p:cNvPr id="79971" name="Oval 99"/>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72" name="Rectangle 100"/>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73" name="Oval 101"/>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74" name="Line 102"/>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75" name="Oval 103"/>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76" name="Line 104"/>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77" name="Group 105"/>
            <p:cNvGrpSpPr>
              <a:grpSpLocks/>
            </p:cNvGrpSpPr>
            <p:nvPr/>
          </p:nvGrpSpPr>
          <p:grpSpPr bwMode="auto">
            <a:xfrm>
              <a:off x="614" y="2174"/>
              <a:ext cx="81" cy="38"/>
              <a:chOff x="816" y="1680"/>
              <a:chExt cx="463" cy="231"/>
            </a:xfrm>
          </p:grpSpPr>
          <p:sp>
            <p:nvSpPr>
              <p:cNvPr id="79978" name="Oval 106"/>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79" name="Rectangle 107"/>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80" name="Oval 108"/>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81" name="Line 109"/>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82" name="Oval 110"/>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83" name="Line 111"/>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84" name="Group 112"/>
            <p:cNvGrpSpPr>
              <a:grpSpLocks/>
            </p:cNvGrpSpPr>
            <p:nvPr/>
          </p:nvGrpSpPr>
          <p:grpSpPr bwMode="auto">
            <a:xfrm>
              <a:off x="614" y="2135"/>
              <a:ext cx="81" cy="38"/>
              <a:chOff x="816" y="1680"/>
              <a:chExt cx="463" cy="231"/>
            </a:xfrm>
          </p:grpSpPr>
          <p:sp>
            <p:nvSpPr>
              <p:cNvPr id="79985" name="Oval 113"/>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86" name="Rectangle 114"/>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87" name="Oval 115"/>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88" name="Line 116"/>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89" name="Oval 117"/>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90" name="Line 118"/>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91" name="Group 119"/>
            <p:cNvGrpSpPr>
              <a:grpSpLocks/>
            </p:cNvGrpSpPr>
            <p:nvPr/>
          </p:nvGrpSpPr>
          <p:grpSpPr bwMode="auto">
            <a:xfrm>
              <a:off x="614" y="2117"/>
              <a:ext cx="81" cy="39"/>
              <a:chOff x="816" y="1680"/>
              <a:chExt cx="463" cy="231"/>
            </a:xfrm>
          </p:grpSpPr>
          <p:sp>
            <p:nvSpPr>
              <p:cNvPr id="79992" name="Oval 120"/>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79993" name="Rectangle 121"/>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79994" name="Oval 122"/>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79995" name="Line 123"/>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79996" name="Oval 124"/>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79997" name="Line 125"/>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79998" name="Group 126"/>
            <p:cNvGrpSpPr>
              <a:grpSpLocks/>
            </p:cNvGrpSpPr>
            <p:nvPr/>
          </p:nvGrpSpPr>
          <p:grpSpPr bwMode="auto">
            <a:xfrm>
              <a:off x="614" y="2079"/>
              <a:ext cx="81" cy="38"/>
              <a:chOff x="816" y="1680"/>
              <a:chExt cx="463" cy="231"/>
            </a:xfrm>
          </p:grpSpPr>
          <p:sp>
            <p:nvSpPr>
              <p:cNvPr id="79999" name="Oval 127"/>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00" name="Rectangle 128"/>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01" name="Oval 129"/>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02" name="Line 130"/>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03" name="Oval 131"/>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04" name="Line 132"/>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05" name="Group 133"/>
            <p:cNvGrpSpPr>
              <a:grpSpLocks/>
            </p:cNvGrpSpPr>
            <p:nvPr/>
          </p:nvGrpSpPr>
          <p:grpSpPr bwMode="auto">
            <a:xfrm>
              <a:off x="614" y="2061"/>
              <a:ext cx="81" cy="38"/>
              <a:chOff x="816" y="1680"/>
              <a:chExt cx="463" cy="231"/>
            </a:xfrm>
          </p:grpSpPr>
          <p:sp>
            <p:nvSpPr>
              <p:cNvPr id="80006" name="Oval 134"/>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07" name="Rectangle 135"/>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08" name="Oval 136"/>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09" name="Line 137"/>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10" name="Oval 138"/>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11" name="Line 139"/>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12" name="Group 140"/>
            <p:cNvGrpSpPr>
              <a:grpSpLocks/>
            </p:cNvGrpSpPr>
            <p:nvPr/>
          </p:nvGrpSpPr>
          <p:grpSpPr bwMode="auto">
            <a:xfrm>
              <a:off x="614" y="2023"/>
              <a:ext cx="81" cy="38"/>
              <a:chOff x="816" y="1680"/>
              <a:chExt cx="463" cy="231"/>
            </a:xfrm>
          </p:grpSpPr>
          <p:sp>
            <p:nvSpPr>
              <p:cNvPr id="80013" name="Oval 141"/>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14" name="Rectangle 142"/>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15" name="Oval 143"/>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16" name="Line 144"/>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17" name="Oval 145"/>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18" name="Line 146"/>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19" name="Group 147"/>
            <p:cNvGrpSpPr>
              <a:grpSpLocks/>
            </p:cNvGrpSpPr>
            <p:nvPr/>
          </p:nvGrpSpPr>
          <p:grpSpPr bwMode="auto">
            <a:xfrm>
              <a:off x="614" y="2005"/>
              <a:ext cx="81" cy="38"/>
              <a:chOff x="816" y="1680"/>
              <a:chExt cx="463" cy="231"/>
            </a:xfrm>
          </p:grpSpPr>
          <p:sp>
            <p:nvSpPr>
              <p:cNvPr id="80020" name="Oval 148"/>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21" name="Rectangle 149"/>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22" name="Oval 150"/>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23" name="Line 151"/>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24" name="Oval 152"/>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25" name="Line 153"/>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grpSp>
        <p:nvGrpSpPr>
          <p:cNvPr id="80026" name="Group 154"/>
          <p:cNvGrpSpPr>
            <a:grpSpLocks/>
          </p:cNvGrpSpPr>
          <p:nvPr/>
        </p:nvGrpSpPr>
        <p:grpSpPr bwMode="auto">
          <a:xfrm>
            <a:off x="7086600" y="2514600"/>
            <a:ext cx="519113" cy="784225"/>
            <a:chOff x="576" y="1888"/>
            <a:chExt cx="294" cy="444"/>
          </a:xfrm>
        </p:grpSpPr>
        <p:sp>
          <p:nvSpPr>
            <p:cNvPr id="80027" name="Rectangle 155"/>
            <p:cNvSpPr>
              <a:spLocks noChangeArrowheads="1"/>
            </p:cNvSpPr>
            <p:nvPr/>
          </p:nvSpPr>
          <p:spPr bwMode="auto">
            <a:xfrm>
              <a:off x="576" y="1922"/>
              <a:ext cx="259" cy="410"/>
            </a:xfrm>
            <a:prstGeom prst="rect">
              <a:avLst/>
            </a:prstGeom>
            <a:solidFill>
              <a:srgbClr val="B2B2B2"/>
            </a:solidFill>
            <a:ln w="6350">
              <a:noFill/>
              <a:miter lim="800000"/>
              <a:headEnd/>
              <a:tailEnd/>
            </a:ln>
          </p:spPr>
          <p:txBody>
            <a:bodyPr/>
            <a:lstStyle/>
            <a:p>
              <a:endParaRPr lang="tr-TR"/>
            </a:p>
          </p:txBody>
        </p:sp>
        <p:sp>
          <p:nvSpPr>
            <p:cNvPr id="80028" name="Freeform 156"/>
            <p:cNvSpPr>
              <a:spLocks/>
            </p:cNvSpPr>
            <p:nvPr/>
          </p:nvSpPr>
          <p:spPr bwMode="auto">
            <a:xfrm>
              <a:off x="832" y="1888"/>
              <a:ext cx="37" cy="442"/>
            </a:xfrm>
            <a:custGeom>
              <a:avLst/>
              <a:gdLst/>
              <a:ahLst/>
              <a:cxnLst>
                <a:cxn ang="0">
                  <a:pos x="0" y="489"/>
                </a:cxn>
                <a:cxn ang="0">
                  <a:pos x="36" y="452"/>
                </a:cxn>
                <a:cxn ang="0">
                  <a:pos x="36" y="0"/>
                </a:cxn>
                <a:cxn ang="0">
                  <a:pos x="0" y="37"/>
                </a:cxn>
                <a:cxn ang="0">
                  <a:pos x="0" y="489"/>
                </a:cxn>
              </a:cxnLst>
              <a:rect l="0" t="0" r="r" b="b"/>
              <a:pathLst>
                <a:path w="36" h="489">
                  <a:moveTo>
                    <a:pt x="0" y="489"/>
                  </a:moveTo>
                  <a:lnTo>
                    <a:pt x="36" y="452"/>
                  </a:lnTo>
                  <a:lnTo>
                    <a:pt x="36" y="0"/>
                  </a:lnTo>
                  <a:lnTo>
                    <a:pt x="0" y="37"/>
                  </a:lnTo>
                  <a:lnTo>
                    <a:pt x="0" y="489"/>
                  </a:lnTo>
                  <a:close/>
                </a:path>
              </a:pathLst>
            </a:custGeom>
            <a:solidFill>
              <a:srgbClr val="969696"/>
            </a:solidFill>
            <a:ln w="6350" cmpd="sng">
              <a:noFill/>
              <a:prstDash val="solid"/>
              <a:round/>
              <a:headEnd/>
              <a:tailEnd/>
            </a:ln>
          </p:spPr>
          <p:txBody>
            <a:bodyPr/>
            <a:lstStyle/>
            <a:p>
              <a:endParaRPr lang="tr-TR"/>
            </a:p>
          </p:txBody>
        </p:sp>
        <p:sp>
          <p:nvSpPr>
            <p:cNvPr id="80029" name="Freeform 157"/>
            <p:cNvSpPr>
              <a:spLocks/>
            </p:cNvSpPr>
            <p:nvPr/>
          </p:nvSpPr>
          <p:spPr bwMode="auto">
            <a:xfrm>
              <a:off x="596" y="2281"/>
              <a:ext cx="217" cy="23"/>
            </a:xfrm>
            <a:custGeom>
              <a:avLst/>
              <a:gdLst/>
              <a:ahLst/>
              <a:cxnLst>
                <a:cxn ang="0">
                  <a:pos x="0" y="26"/>
                </a:cxn>
                <a:cxn ang="0">
                  <a:pos x="29" y="0"/>
                </a:cxn>
                <a:cxn ang="0">
                  <a:pos x="247" y="1"/>
                </a:cxn>
                <a:cxn ang="0">
                  <a:pos x="247" y="26"/>
                </a:cxn>
                <a:cxn ang="0">
                  <a:pos x="0" y="26"/>
                </a:cxn>
              </a:cxnLst>
              <a:rect l="0" t="0" r="r" b="b"/>
              <a:pathLst>
                <a:path w="247" h="26">
                  <a:moveTo>
                    <a:pt x="0" y="26"/>
                  </a:moveTo>
                  <a:lnTo>
                    <a:pt x="29" y="0"/>
                  </a:lnTo>
                  <a:lnTo>
                    <a:pt x="247" y="1"/>
                  </a:lnTo>
                  <a:lnTo>
                    <a:pt x="247" y="26"/>
                  </a:lnTo>
                  <a:lnTo>
                    <a:pt x="0" y="26"/>
                  </a:lnTo>
                  <a:close/>
                </a:path>
              </a:pathLst>
            </a:custGeom>
            <a:solidFill>
              <a:srgbClr val="808080"/>
            </a:solidFill>
            <a:ln w="6350" cmpd="sng">
              <a:noFill/>
              <a:prstDash val="solid"/>
              <a:round/>
              <a:headEnd/>
              <a:tailEnd/>
            </a:ln>
          </p:spPr>
          <p:txBody>
            <a:bodyPr/>
            <a:lstStyle/>
            <a:p>
              <a:endParaRPr lang="tr-TR"/>
            </a:p>
          </p:txBody>
        </p:sp>
        <p:sp>
          <p:nvSpPr>
            <p:cNvPr id="80030" name="Freeform 158"/>
            <p:cNvSpPr>
              <a:spLocks/>
            </p:cNvSpPr>
            <p:nvPr/>
          </p:nvSpPr>
          <p:spPr bwMode="auto">
            <a:xfrm>
              <a:off x="596" y="1998"/>
              <a:ext cx="28" cy="305"/>
            </a:xfrm>
            <a:custGeom>
              <a:avLst/>
              <a:gdLst/>
              <a:ahLst/>
              <a:cxnLst>
                <a:cxn ang="0">
                  <a:pos x="0" y="1418"/>
                </a:cxn>
                <a:cxn ang="0">
                  <a:pos x="131" y="1314"/>
                </a:cxn>
                <a:cxn ang="0">
                  <a:pos x="131" y="0"/>
                </a:cxn>
                <a:cxn ang="0">
                  <a:pos x="1" y="0"/>
                </a:cxn>
                <a:cxn ang="0">
                  <a:pos x="0" y="1418"/>
                </a:cxn>
              </a:cxnLst>
              <a:rect l="0" t="0" r="r" b="b"/>
              <a:pathLst>
                <a:path w="131" h="1418">
                  <a:moveTo>
                    <a:pt x="0" y="1418"/>
                  </a:moveTo>
                  <a:lnTo>
                    <a:pt x="131" y="1314"/>
                  </a:lnTo>
                  <a:lnTo>
                    <a:pt x="131" y="0"/>
                  </a:lnTo>
                  <a:lnTo>
                    <a:pt x="1" y="0"/>
                  </a:lnTo>
                  <a:lnTo>
                    <a:pt x="0" y="1418"/>
                  </a:lnTo>
                  <a:close/>
                </a:path>
              </a:pathLst>
            </a:custGeom>
            <a:solidFill>
              <a:srgbClr val="4D4D4D"/>
            </a:solidFill>
            <a:ln w="6350" cmpd="sng">
              <a:noFill/>
              <a:prstDash val="solid"/>
              <a:round/>
              <a:headEnd/>
              <a:tailEnd/>
            </a:ln>
          </p:spPr>
          <p:txBody>
            <a:bodyPr/>
            <a:lstStyle/>
            <a:p>
              <a:endParaRPr lang="tr-TR"/>
            </a:p>
          </p:txBody>
        </p:sp>
        <p:sp>
          <p:nvSpPr>
            <p:cNvPr id="80031" name="Freeform 159"/>
            <p:cNvSpPr>
              <a:spLocks/>
            </p:cNvSpPr>
            <p:nvPr/>
          </p:nvSpPr>
          <p:spPr bwMode="auto">
            <a:xfrm>
              <a:off x="577" y="1888"/>
              <a:ext cx="293" cy="34"/>
            </a:xfrm>
            <a:custGeom>
              <a:avLst/>
              <a:gdLst/>
              <a:ahLst/>
              <a:cxnLst>
                <a:cxn ang="0">
                  <a:pos x="0" y="37"/>
                </a:cxn>
                <a:cxn ang="0">
                  <a:pos x="36" y="0"/>
                </a:cxn>
                <a:cxn ang="0">
                  <a:pos x="301" y="0"/>
                </a:cxn>
                <a:cxn ang="0">
                  <a:pos x="265" y="37"/>
                </a:cxn>
                <a:cxn ang="0">
                  <a:pos x="0" y="37"/>
                </a:cxn>
              </a:cxnLst>
              <a:rect l="0" t="0" r="r" b="b"/>
              <a:pathLst>
                <a:path w="301" h="37">
                  <a:moveTo>
                    <a:pt x="0" y="37"/>
                  </a:moveTo>
                  <a:lnTo>
                    <a:pt x="36" y="0"/>
                  </a:lnTo>
                  <a:lnTo>
                    <a:pt x="301" y="0"/>
                  </a:lnTo>
                  <a:lnTo>
                    <a:pt x="265" y="37"/>
                  </a:lnTo>
                  <a:lnTo>
                    <a:pt x="0" y="37"/>
                  </a:lnTo>
                  <a:close/>
                </a:path>
              </a:pathLst>
            </a:custGeom>
            <a:solidFill>
              <a:srgbClr val="DDDDDD"/>
            </a:solidFill>
            <a:ln w="6350" cmpd="sng">
              <a:noFill/>
              <a:prstDash val="solid"/>
              <a:round/>
              <a:headEnd/>
              <a:tailEnd/>
            </a:ln>
          </p:spPr>
          <p:txBody>
            <a:bodyPr/>
            <a:lstStyle/>
            <a:p>
              <a:endParaRPr lang="tr-TR"/>
            </a:p>
          </p:txBody>
        </p:sp>
        <p:sp>
          <p:nvSpPr>
            <p:cNvPr id="80032" name="Rectangle 160"/>
            <p:cNvSpPr>
              <a:spLocks noChangeArrowheads="1"/>
            </p:cNvSpPr>
            <p:nvPr/>
          </p:nvSpPr>
          <p:spPr bwMode="auto">
            <a:xfrm>
              <a:off x="596" y="1998"/>
              <a:ext cx="217" cy="305"/>
            </a:xfrm>
            <a:prstGeom prst="rect">
              <a:avLst/>
            </a:prstGeom>
            <a:noFill/>
            <a:ln w="6350">
              <a:noFill/>
              <a:miter lim="800000"/>
              <a:headEnd/>
              <a:tailEnd/>
            </a:ln>
            <a:effectLst/>
          </p:spPr>
          <p:txBody>
            <a:bodyPr wrap="none" anchor="ctr"/>
            <a:lstStyle/>
            <a:p>
              <a:endParaRPr lang="tr-TR"/>
            </a:p>
          </p:txBody>
        </p:sp>
        <p:sp>
          <p:nvSpPr>
            <p:cNvPr id="80033" name="Rectangle 161"/>
            <p:cNvSpPr>
              <a:spLocks noChangeArrowheads="1"/>
            </p:cNvSpPr>
            <p:nvPr/>
          </p:nvSpPr>
          <p:spPr bwMode="auto">
            <a:xfrm>
              <a:off x="623" y="1998"/>
              <a:ext cx="190" cy="285"/>
            </a:xfrm>
            <a:prstGeom prst="rect">
              <a:avLst/>
            </a:prstGeom>
            <a:solidFill>
              <a:srgbClr val="969696"/>
            </a:solidFill>
            <a:ln w="0" algn="ctr">
              <a:noFill/>
              <a:miter lim="800000"/>
              <a:headEnd/>
              <a:tailEnd/>
            </a:ln>
            <a:effectLst/>
          </p:spPr>
          <p:txBody>
            <a:bodyPr wrap="none" anchor="ctr"/>
            <a:lstStyle/>
            <a:p>
              <a:endParaRPr lang="tr-TR"/>
            </a:p>
          </p:txBody>
        </p:sp>
        <p:grpSp>
          <p:nvGrpSpPr>
            <p:cNvPr id="80034" name="Group 162"/>
            <p:cNvGrpSpPr>
              <a:grpSpLocks/>
            </p:cNvGrpSpPr>
            <p:nvPr/>
          </p:nvGrpSpPr>
          <p:grpSpPr bwMode="auto">
            <a:xfrm>
              <a:off x="720" y="2247"/>
              <a:ext cx="81" cy="38"/>
              <a:chOff x="816" y="1680"/>
              <a:chExt cx="463" cy="231"/>
            </a:xfrm>
          </p:grpSpPr>
          <p:sp>
            <p:nvSpPr>
              <p:cNvPr id="80035" name="Oval 163"/>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36" name="Rectangle 164"/>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37" name="Oval 165"/>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38" name="Line 166"/>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39" name="Oval 167"/>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40" name="Line 168"/>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41" name="Group 169"/>
            <p:cNvGrpSpPr>
              <a:grpSpLocks/>
            </p:cNvGrpSpPr>
            <p:nvPr/>
          </p:nvGrpSpPr>
          <p:grpSpPr bwMode="auto">
            <a:xfrm>
              <a:off x="720" y="2229"/>
              <a:ext cx="81" cy="38"/>
              <a:chOff x="816" y="1680"/>
              <a:chExt cx="463" cy="231"/>
            </a:xfrm>
          </p:grpSpPr>
          <p:sp>
            <p:nvSpPr>
              <p:cNvPr id="80042" name="Oval 170"/>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43" name="Rectangle 171"/>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44" name="Oval 172"/>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45" name="Line 173"/>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46" name="Oval 174"/>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47" name="Line 175"/>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48" name="Group 176"/>
            <p:cNvGrpSpPr>
              <a:grpSpLocks/>
            </p:cNvGrpSpPr>
            <p:nvPr/>
          </p:nvGrpSpPr>
          <p:grpSpPr bwMode="auto">
            <a:xfrm>
              <a:off x="720" y="2191"/>
              <a:ext cx="81" cy="38"/>
              <a:chOff x="816" y="1680"/>
              <a:chExt cx="463" cy="231"/>
            </a:xfrm>
          </p:grpSpPr>
          <p:sp>
            <p:nvSpPr>
              <p:cNvPr id="80049" name="Oval 177"/>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50" name="Rectangle 178"/>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51" name="Oval 179"/>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52" name="Line 180"/>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53" name="Oval 181"/>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54" name="Line 182"/>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55" name="Group 183"/>
            <p:cNvGrpSpPr>
              <a:grpSpLocks/>
            </p:cNvGrpSpPr>
            <p:nvPr/>
          </p:nvGrpSpPr>
          <p:grpSpPr bwMode="auto">
            <a:xfrm>
              <a:off x="720" y="2174"/>
              <a:ext cx="81" cy="38"/>
              <a:chOff x="816" y="1680"/>
              <a:chExt cx="463" cy="231"/>
            </a:xfrm>
          </p:grpSpPr>
          <p:sp>
            <p:nvSpPr>
              <p:cNvPr id="80056" name="Oval 184"/>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57" name="Rectangle 185"/>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58" name="Oval 186"/>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59" name="Line 187"/>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60" name="Oval 188"/>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61" name="Line 189"/>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62" name="Group 190"/>
            <p:cNvGrpSpPr>
              <a:grpSpLocks/>
            </p:cNvGrpSpPr>
            <p:nvPr/>
          </p:nvGrpSpPr>
          <p:grpSpPr bwMode="auto">
            <a:xfrm>
              <a:off x="720" y="2135"/>
              <a:ext cx="81" cy="38"/>
              <a:chOff x="816" y="1680"/>
              <a:chExt cx="463" cy="231"/>
            </a:xfrm>
          </p:grpSpPr>
          <p:sp>
            <p:nvSpPr>
              <p:cNvPr id="80063" name="Oval 191"/>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64" name="Rectangle 192"/>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65" name="Oval 193"/>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66" name="Line 194"/>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67" name="Oval 195"/>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68" name="Line 196"/>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69" name="Group 197"/>
            <p:cNvGrpSpPr>
              <a:grpSpLocks/>
            </p:cNvGrpSpPr>
            <p:nvPr/>
          </p:nvGrpSpPr>
          <p:grpSpPr bwMode="auto">
            <a:xfrm>
              <a:off x="720" y="2117"/>
              <a:ext cx="81" cy="39"/>
              <a:chOff x="816" y="1680"/>
              <a:chExt cx="463" cy="231"/>
            </a:xfrm>
          </p:grpSpPr>
          <p:sp>
            <p:nvSpPr>
              <p:cNvPr id="80070" name="Oval 198"/>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71" name="Rectangle 199"/>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72" name="Oval 200"/>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73" name="Line 201"/>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74" name="Oval 202"/>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75" name="Line 203"/>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76" name="Group 204"/>
            <p:cNvGrpSpPr>
              <a:grpSpLocks/>
            </p:cNvGrpSpPr>
            <p:nvPr/>
          </p:nvGrpSpPr>
          <p:grpSpPr bwMode="auto">
            <a:xfrm>
              <a:off x="720" y="2079"/>
              <a:ext cx="81" cy="38"/>
              <a:chOff x="816" y="1680"/>
              <a:chExt cx="463" cy="231"/>
            </a:xfrm>
          </p:grpSpPr>
          <p:sp>
            <p:nvSpPr>
              <p:cNvPr id="80077" name="Oval 205"/>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78" name="Rectangle 206"/>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79" name="Oval 207"/>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80" name="Line 208"/>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81" name="Oval 209"/>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82" name="Line 210"/>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83" name="Group 211"/>
            <p:cNvGrpSpPr>
              <a:grpSpLocks/>
            </p:cNvGrpSpPr>
            <p:nvPr/>
          </p:nvGrpSpPr>
          <p:grpSpPr bwMode="auto">
            <a:xfrm>
              <a:off x="720" y="2061"/>
              <a:ext cx="81" cy="38"/>
              <a:chOff x="816" y="1680"/>
              <a:chExt cx="463" cy="231"/>
            </a:xfrm>
          </p:grpSpPr>
          <p:sp>
            <p:nvSpPr>
              <p:cNvPr id="80084" name="Oval 212"/>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85" name="Rectangle 213"/>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86" name="Oval 214"/>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87" name="Line 215"/>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88" name="Oval 216"/>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89" name="Line 217"/>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90" name="Group 218"/>
            <p:cNvGrpSpPr>
              <a:grpSpLocks/>
            </p:cNvGrpSpPr>
            <p:nvPr/>
          </p:nvGrpSpPr>
          <p:grpSpPr bwMode="auto">
            <a:xfrm>
              <a:off x="720" y="2023"/>
              <a:ext cx="81" cy="38"/>
              <a:chOff x="816" y="1680"/>
              <a:chExt cx="463" cy="231"/>
            </a:xfrm>
          </p:grpSpPr>
          <p:sp>
            <p:nvSpPr>
              <p:cNvPr id="80091" name="Oval 219"/>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92" name="Rectangle 220"/>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093" name="Oval 221"/>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094" name="Line 222"/>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095" name="Oval 223"/>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096" name="Line 224"/>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097" name="Group 225"/>
            <p:cNvGrpSpPr>
              <a:grpSpLocks/>
            </p:cNvGrpSpPr>
            <p:nvPr/>
          </p:nvGrpSpPr>
          <p:grpSpPr bwMode="auto">
            <a:xfrm>
              <a:off x="720" y="2005"/>
              <a:ext cx="81" cy="38"/>
              <a:chOff x="816" y="1680"/>
              <a:chExt cx="463" cy="231"/>
            </a:xfrm>
          </p:grpSpPr>
          <p:sp>
            <p:nvSpPr>
              <p:cNvPr id="80098" name="Oval 226"/>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099" name="Rectangle 227"/>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00" name="Oval 228"/>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01" name="Line 229"/>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02" name="Oval 230"/>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03" name="Line 231"/>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104" name="Group 232"/>
            <p:cNvGrpSpPr>
              <a:grpSpLocks/>
            </p:cNvGrpSpPr>
            <p:nvPr/>
          </p:nvGrpSpPr>
          <p:grpSpPr bwMode="auto">
            <a:xfrm>
              <a:off x="614" y="2247"/>
              <a:ext cx="81" cy="38"/>
              <a:chOff x="816" y="1680"/>
              <a:chExt cx="463" cy="231"/>
            </a:xfrm>
          </p:grpSpPr>
          <p:sp>
            <p:nvSpPr>
              <p:cNvPr id="80105" name="Oval 233"/>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106" name="Rectangle 234"/>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07" name="Oval 235"/>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08" name="Line 236"/>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09" name="Oval 237"/>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10" name="Line 238"/>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111" name="Group 239"/>
            <p:cNvGrpSpPr>
              <a:grpSpLocks/>
            </p:cNvGrpSpPr>
            <p:nvPr/>
          </p:nvGrpSpPr>
          <p:grpSpPr bwMode="auto">
            <a:xfrm>
              <a:off x="614" y="2229"/>
              <a:ext cx="81" cy="38"/>
              <a:chOff x="816" y="1680"/>
              <a:chExt cx="463" cy="231"/>
            </a:xfrm>
          </p:grpSpPr>
          <p:sp>
            <p:nvSpPr>
              <p:cNvPr id="80112" name="Oval 240"/>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113" name="Rectangle 241"/>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14" name="Oval 242"/>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15" name="Line 243"/>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16" name="Oval 244"/>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17" name="Line 245"/>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118" name="Group 246"/>
            <p:cNvGrpSpPr>
              <a:grpSpLocks/>
            </p:cNvGrpSpPr>
            <p:nvPr/>
          </p:nvGrpSpPr>
          <p:grpSpPr bwMode="auto">
            <a:xfrm>
              <a:off x="614" y="2191"/>
              <a:ext cx="81" cy="38"/>
              <a:chOff x="816" y="1680"/>
              <a:chExt cx="463" cy="231"/>
            </a:xfrm>
          </p:grpSpPr>
          <p:sp>
            <p:nvSpPr>
              <p:cNvPr id="80119" name="Oval 247"/>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120" name="Rectangle 248"/>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21" name="Oval 249"/>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22" name="Line 250"/>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23" name="Oval 251"/>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24" name="Line 252"/>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125" name="Group 253"/>
            <p:cNvGrpSpPr>
              <a:grpSpLocks/>
            </p:cNvGrpSpPr>
            <p:nvPr/>
          </p:nvGrpSpPr>
          <p:grpSpPr bwMode="auto">
            <a:xfrm>
              <a:off x="614" y="2174"/>
              <a:ext cx="81" cy="38"/>
              <a:chOff x="816" y="1680"/>
              <a:chExt cx="463" cy="231"/>
            </a:xfrm>
          </p:grpSpPr>
          <p:sp>
            <p:nvSpPr>
              <p:cNvPr id="80126" name="Oval 254"/>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127" name="Rectangle 255"/>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28" name="Oval 256"/>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29" name="Line 257"/>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30" name="Oval 258"/>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31" name="Line 259"/>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132" name="Group 260"/>
            <p:cNvGrpSpPr>
              <a:grpSpLocks/>
            </p:cNvGrpSpPr>
            <p:nvPr/>
          </p:nvGrpSpPr>
          <p:grpSpPr bwMode="auto">
            <a:xfrm>
              <a:off x="614" y="2135"/>
              <a:ext cx="81" cy="38"/>
              <a:chOff x="816" y="1680"/>
              <a:chExt cx="463" cy="231"/>
            </a:xfrm>
          </p:grpSpPr>
          <p:sp>
            <p:nvSpPr>
              <p:cNvPr id="80133" name="Oval 261"/>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134" name="Rectangle 262"/>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35" name="Oval 263"/>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36" name="Line 264"/>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37" name="Oval 265"/>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38" name="Line 266"/>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139" name="Group 267"/>
            <p:cNvGrpSpPr>
              <a:grpSpLocks/>
            </p:cNvGrpSpPr>
            <p:nvPr/>
          </p:nvGrpSpPr>
          <p:grpSpPr bwMode="auto">
            <a:xfrm>
              <a:off x="614" y="2117"/>
              <a:ext cx="81" cy="39"/>
              <a:chOff x="816" y="1680"/>
              <a:chExt cx="463" cy="231"/>
            </a:xfrm>
          </p:grpSpPr>
          <p:sp>
            <p:nvSpPr>
              <p:cNvPr id="80140" name="Oval 268"/>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141" name="Rectangle 269"/>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42" name="Oval 270"/>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43" name="Line 271"/>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44" name="Oval 272"/>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45" name="Line 273"/>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146" name="Group 274"/>
            <p:cNvGrpSpPr>
              <a:grpSpLocks/>
            </p:cNvGrpSpPr>
            <p:nvPr/>
          </p:nvGrpSpPr>
          <p:grpSpPr bwMode="auto">
            <a:xfrm>
              <a:off x="614" y="2079"/>
              <a:ext cx="81" cy="38"/>
              <a:chOff x="816" y="1680"/>
              <a:chExt cx="463" cy="231"/>
            </a:xfrm>
          </p:grpSpPr>
          <p:sp>
            <p:nvSpPr>
              <p:cNvPr id="80147" name="Oval 275"/>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148" name="Rectangle 276"/>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49" name="Oval 277"/>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50" name="Line 278"/>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51" name="Oval 279"/>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52" name="Line 280"/>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153" name="Group 281"/>
            <p:cNvGrpSpPr>
              <a:grpSpLocks/>
            </p:cNvGrpSpPr>
            <p:nvPr/>
          </p:nvGrpSpPr>
          <p:grpSpPr bwMode="auto">
            <a:xfrm>
              <a:off x="614" y="2061"/>
              <a:ext cx="81" cy="38"/>
              <a:chOff x="816" y="1680"/>
              <a:chExt cx="463" cy="231"/>
            </a:xfrm>
          </p:grpSpPr>
          <p:sp>
            <p:nvSpPr>
              <p:cNvPr id="80154" name="Oval 282"/>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155" name="Rectangle 283"/>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56" name="Oval 284"/>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57" name="Line 285"/>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58" name="Oval 286"/>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59" name="Line 287"/>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160" name="Group 288"/>
            <p:cNvGrpSpPr>
              <a:grpSpLocks/>
            </p:cNvGrpSpPr>
            <p:nvPr/>
          </p:nvGrpSpPr>
          <p:grpSpPr bwMode="auto">
            <a:xfrm>
              <a:off x="614" y="2023"/>
              <a:ext cx="81" cy="38"/>
              <a:chOff x="816" y="1680"/>
              <a:chExt cx="463" cy="231"/>
            </a:xfrm>
          </p:grpSpPr>
          <p:sp>
            <p:nvSpPr>
              <p:cNvPr id="80161" name="Oval 289"/>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162" name="Rectangle 290"/>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63" name="Oval 291"/>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64" name="Line 292"/>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65" name="Oval 293"/>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66" name="Line 294"/>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0167" name="Group 295"/>
            <p:cNvGrpSpPr>
              <a:grpSpLocks/>
            </p:cNvGrpSpPr>
            <p:nvPr/>
          </p:nvGrpSpPr>
          <p:grpSpPr bwMode="auto">
            <a:xfrm>
              <a:off x="614" y="2005"/>
              <a:ext cx="81" cy="38"/>
              <a:chOff x="816" y="1680"/>
              <a:chExt cx="463" cy="231"/>
            </a:xfrm>
          </p:grpSpPr>
          <p:sp>
            <p:nvSpPr>
              <p:cNvPr id="80168" name="Oval 296"/>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0169" name="Rectangle 297"/>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0170" name="Oval 298"/>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0171" name="Line 299"/>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0172" name="Oval 300"/>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0173" name="Line 301"/>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sp>
        <p:nvSpPr>
          <p:cNvPr id="80174" name="AutoShape 302"/>
          <p:cNvSpPr>
            <a:spLocks noChangeArrowheads="1"/>
          </p:cNvSpPr>
          <p:nvPr/>
        </p:nvSpPr>
        <p:spPr bwMode="auto">
          <a:xfrm rot="3798980">
            <a:off x="6221412" y="2617788"/>
            <a:ext cx="334963" cy="1500188"/>
          </a:xfrm>
          <a:prstGeom prst="upDownArrow">
            <a:avLst>
              <a:gd name="adj1" fmla="val 50000"/>
              <a:gd name="adj2" fmla="val 89573"/>
            </a:avLst>
          </a:prstGeom>
          <a:solidFill>
            <a:schemeClr val="accent1"/>
          </a:solidFill>
          <a:ln w="9525" algn="ctr">
            <a:noFill/>
            <a:miter lim="800000"/>
            <a:headEnd/>
            <a:tailEnd/>
          </a:ln>
          <a:effectLst/>
        </p:spPr>
        <p:txBody>
          <a:bodyPr wrap="none" anchor="ctr"/>
          <a:lstStyle/>
          <a:p>
            <a:endParaRPr lang="tr-TR"/>
          </a:p>
        </p:txBody>
      </p:sp>
      <p:sp>
        <p:nvSpPr>
          <p:cNvPr id="80175" name="AutoShape 303"/>
          <p:cNvSpPr>
            <a:spLocks noChangeArrowheads="1"/>
          </p:cNvSpPr>
          <p:nvPr/>
        </p:nvSpPr>
        <p:spPr bwMode="auto">
          <a:xfrm rot="8456117">
            <a:off x="6248400" y="3581400"/>
            <a:ext cx="334963" cy="2259013"/>
          </a:xfrm>
          <a:prstGeom prst="upDownArrow">
            <a:avLst>
              <a:gd name="adj1" fmla="val 50000"/>
              <a:gd name="adj2" fmla="val 134881"/>
            </a:avLst>
          </a:prstGeom>
          <a:solidFill>
            <a:schemeClr val="accent1"/>
          </a:solidFill>
          <a:ln w="9525" algn="ctr">
            <a:noFill/>
            <a:miter lim="800000"/>
            <a:headEnd/>
            <a:tailEnd/>
          </a:ln>
          <a:effectLst/>
        </p:spPr>
        <p:txBody>
          <a:bodyPr wrap="none" anchor="ctr"/>
          <a:lstStyle/>
          <a:p>
            <a:endParaRPr lang="tr-TR"/>
          </a:p>
        </p:txBody>
      </p:sp>
      <p:sp>
        <p:nvSpPr>
          <p:cNvPr id="80176" name="Line 304"/>
          <p:cNvSpPr>
            <a:spLocks noChangeShapeType="1"/>
          </p:cNvSpPr>
          <p:nvPr/>
        </p:nvSpPr>
        <p:spPr bwMode="auto">
          <a:xfrm>
            <a:off x="6248400" y="3581400"/>
            <a:ext cx="762000" cy="1066800"/>
          </a:xfrm>
          <a:prstGeom prst="line">
            <a:avLst/>
          </a:prstGeom>
          <a:noFill/>
          <a:ln w="9525">
            <a:solidFill>
              <a:schemeClr val="tx1"/>
            </a:solidFill>
            <a:round/>
            <a:headEnd/>
            <a:tailEnd/>
          </a:ln>
          <a:effectLst/>
        </p:spPr>
        <p:txBody>
          <a:bodyPr wrap="none"/>
          <a:lstStyle/>
          <a:p>
            <a:endParaRPr lang="tr-TR"/>
          </a:p>
        </p:txBody>
      </p:sp>
      <p:sp>
        <p:nvSpPr>
          <p:cNvPr id="80177" name="Line 305"/>
          <p:cNvSpPr>
            <a:spLocks noChangeShapeType="1"/>
          </p:cNvSpPr>
          <p:nvPr/>
        </p:nvSpPr>
        <p:spPr bwMode="auto">
          <a:xfrm>
            <a:off x="6248400" y="3505200"/>
            <a:ext cx="1600200" cy="304800"/>
          </a:xfrm>
          <a:prstGeom prst="line">
            <a:avLst/>
          </a:prstGeom>
          <a:noFill/>
          <a:ln w="9525">
            <a:solidFill>
              <a:schemeClr val="tx1"/>
            </a:solidFill>
            <a:round/>
            <a:headEnd/>
            <a:tailEnd/>
          </a:ln>
          <a:effectLst/>
        </p:spPr>
        <p:txBody>
          <a:bodyPr wrap="none"/>
          <a:lstStyle/>
          <a:p>
            <a:endParaRPr lang="tr-TR"/>
          </a:p>
        </p:txBody>
      </p:sp>
      <p:sp>
        <p:nvSpPr>
          <p:cNvPr id="80178" name="Oval 306"/>
          <p:cNvSpPr>
            <a:spLocks noChangeArrowheads="1"/>
          </p:cNvSpPr>
          <p:nvPr/>
        </p:nvSpPr>
        <p:spPr bwMode="auto">
          <a:xfrm>
            <a:off x="7010400" y="3886200"/>
            <a:ext cx="1600200" cy="1143000"/>
          </a:xfrm>
          <a:prstGeom prst="ellipse">
            <a:avLst/>
          </a:prstGeom>
          <a:solidFill>
            <a:schemeClr val="accent1"/>
          </a:solidFill>
          <a:ln w="9525" algn="ctr">
            <a:noFill/>
            <a:round/>
            <a:headEnd/>
            <a:tailEnd/>
          </a:ln>
          <a:effectLst/>
        </p:spPr>
        <p:txBody>
          <a:bodyPr wrap="none" anchor="ctr"/>
          <a:lstStyle/>
          <a:p>
            <a:endParaRPr lang="tr-TR"/>
          </a:p>
        </p:txBody>
      </p:sp>
      <p:cxnSp>
        <p:nvCxnSpPr>
          <p:cNvPr id="80179" name="AutoShape 307"/>
          <p:cNvCxnSpPr>
            <a:cxnSpLocks noChangeShapeType="1"/>
          </p:cNvCxnSpPr>
          <p:nvPr/>
        </p:nvCxnSpPr>
        <p:spPr bwMode="auto">
          <a:xfrm>
            <a:off x="6934200" y="4343400"/>
            <a:ext cx="1752600" cy="228600"/>
          </a:xfrm>
          <a:prstGeom prst="bentConnector3">
            <a:avLst>
              <a:gd name="adj1" fmla="val 50000"/>
            </a:avLst>
          </a:prstGeom>
          <a:noFill/>
          <a:ln w="9525">
            <a:solidFill>
              <a:schemeClr val="tx1"/>
            </a:solidFill>
            <a:miter lim="800000"/>
            <a:headEnd/>
            <a:tailEnd type="triangle" w="med" len="med"/>
          </a:ln>
          <a:effectLst/>
        </p:spPr>
      </p:cxnSp>
      <p:sp>
        <p:nvSpPr>
          <p:cNvPr id="80180" name="Text Box 308"/>
          <p:cNvSpPr txBox="1">
            <a:spLocks noChangeArrowheads="1"/>
          </p:cNvSpPr>
          <p:nvPr/>
        </p:nvSpPr>
        <p:spPr bwMode="auto">
          <a:xfrm>
            <a:off x="6918325" y="3886200"/>
            <a:ext cx="549275" cy="336550"/>
          </a:xfrm>
          <a:prstGeom prst="rect">
            <a:avLst/>
          </a:prstGeom>
          <a:noFill/>
          <a:ln w="9525" algn="ctr">
            <a:noFill/>
            <a:miter lim="800000"/>
            <a:headEnd/>
            <a:tailEnd/>
          </a:ln>
          <a:effectLst/>
        </p:spPr>
        <p:txBody>
          <a:bodyPr>
            <a:spAutoFit/>
          </a:bodyPr>
          <a:lstStyle/>
          <a:p>
            <a:r>
              <a:rPr lang="en-US" sz="1600"/>
              <a:t>TX</a:t>
            </a:r>
          </a:p>
        </p:txBody>
      </p:sp>
      <p:cxnSp>
        <p:nvCxnSpPr>
          <p:cNvPr id="80181" name="AutoShape 309"/>
          <p:cNvCxnSpPr>
            <a:cxnSpLocks noChangeShapeType="1"/>
          </p:cNvCxnSpPr>
          <p:nvPr/>
        </p:nvCxnSpPr>
        <p:spPr bwMode="auto">
          <a:xfrm flipV="1">
            <a:off x="6934200" y="4419600"/>
            <a:ext cx="1600200" cy="228600"/>
          </a:xfrm>
          <a:prstGeom prst="bentConnector3">
            <a:avLst>
              <a:gd name="adj1" fmla="val 60713"/>
            </a:avLst>
          </a:prstGeom>
          <a:noFill/>
          <a:ln w="9525">
            <a:solidFill>
              <a:schemeClr val="tx1"/>
            </a:solidFill>
            <a:miter lim="800000"/>
            <a:headEnd type="triangle" w="med" len="med"/>
            <a:tailEnd/>
          </a:ln>
          <a:effectLst/>
        </p:spPr>
      </p:cxnSp>
      <p:sp>
        <p:nvSpPr>
          <p:cNvPr id="80182" name="Text Box 310"/>
          <p:cNvSpPr txBox="1">
            <a:spLocks noChangeArrowheads="1"/>
          </p:cNvSpPr>
          <p:nvPr/>
        </p:nvSpPr>
        <p:spPr bwMode="auto">
          <a:xfrm>
            <a:off x="8305800" y="3886200"/>
            <a:ext cx="549275" cy="336550"/>
          </a:xfrm>
          <a:prstGeom prst="rect">
            <a:avLst/>
          </a:prstGeom>
          <a:noFill/>
          <a:ln w="9525" algn="ctr">
            <a:noFill/>
            <a:miter lim="800000"/>
            <a:headEnd/>
            <a:tailEnd/>
          </a:ln>
          <a:effectLst/>
        </p:spPr>
        <p:txBody>
          <a:bodyPr>
            <a:spAutoFit/>
          </a:bodyPr>
          <a:lstStyle/>
          <a:p>
            <a:r>
              <a:rPr lang="en-US" sz="1600"/>
              <a:t>TX</a:t>
            </a:r>
          </a:p>
        </p:txBody>
      </p:sp>
      <p:sp>
        <p:nvSpPr>
          <p:cNvPr id="80183" name="Text Box 311"/>
          <p:cNvSpPr txBox="1">
            <a:spLocks noChangeArrowheads="1"/>
          </p:cNvSpPr>
          <p:nvPr/>
        </p:nvSpPr>
        <p:spPr bwMode="auto">
          <a:xfrm>
            <a:off x="7010400" y="4724400"/>
            <a:ext cx="549275" cy="336550"/>
          </a:xfrm>
          <a:prstGeom prst="rect">
            <a:avLst/>
          </a:prstGeom>
          <a:noFill/>
          <a:ln w="9525" algn="ctr">
            <a:noFill/>
            <a:miter lim="800000"/>
            <a:headEnd/>
            <a:tailEnd/>
          </a:ln>
          <a:effectLst/>
        </p:spPr>
        <p:txBody>
          <a:bodyPr>
            <a:spAutoFit/>
          </a:bodyPr>
          <a:lstStyle/>
          <a:p>
            <a:r>
              <a:rPr lang="en-US" sz="1600"/>
              <a:t>RX</a:t>
            </a:r>
          </a:p>
        </p:txBody>
      </p:sp>
      <p:sp>
        <p:nvSpPr>
          <p:cNvPr id="80184" name="Text Box 312"/>
          <p:cNvSpPr txBox="1">
            <a:spLocks noChangeArrowheads="1"/>
          </p:cNvSpPr>
          <p:nvPr/>
        </p:nvSpPr>
        <p:spPr bwMode="auto">
          <a:xfrm>
            <a:off x="8382000" y="4724400"/>
            <a:ext cx="549275" cy="336550"/>
          </a:xfrm>
          <a:prstGeom prst="rect">
            <a:avLst/>
          </a:prstGeom>
          <a:noFill/>
          <a:ln w="9525" algn="ctr">
            <a:noFill/>
            <a:miter lim="800000"/>
            <a:headEnd/>
            <a:tailEnd/>
          </a:ln>
          <a:effectLst/>
        </p:spPr>
        <p:txBody>
          <a:bodyPr>
            <a:spAutoFit/>
          </a:bodyPr>
          <a:lstStyle/>
          <a:p>
            <a:r>
              <a:rPr lang="en-US" sz="1600"/>
              <a:t>RX</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SAN supported topologies: arbitrated loop</a:t>
            </a:r>
          </a:p>
        </p:txBody>
      </p:sp>
      <p:sp>
        <p:nvSpPr>
          <p:cNvPr id="80899" name="Rectangle 3"/>
          <p:cNvSpPr>
            <a:spLocks noGrp="1" noChangeArrowheads="1"/>
          </p:cNvSpPr>
          <p:nvPr>
            <p:ph type="body" idx="1"/>
          </p:nvPr>
        </p:nvSpPr>
        <p:spPr/>
        <p:txBody>
          <a:bodyPr/>
          <a:lstStyle/>
          <a:p>
            <a:r>
              <a:rPr lang="en-US" sz="2000"/>
              <a:t>Designed to scale to a limited number of nodes (up to 127)</a:t>
            </a:r>
          </a:p>
          <a:p>
            <a:r>
              <a:rPr lang="en-US" sz="2000"/>
              <a:t>Low cost (no interconnecting devices needed)</a:t>
            </a:r>
          </a:p>
          <a:p>
            <a:r>
              <a:rPr lang="en-US" sz="2000"/>
              <a:t>Arbitration protocol is designed to manage media sharing across nodes; may be disruptive when a node gets added/removed from loop and loop initialization protocol kicks in</a:t>
            </a:r>
          </a:p>
          <a:p>
            <a:r>
              <a:rPr lang="en-US" sz="2000"/>
              <a:t>A arbitrating hub can be used instead of a distributed protocol</a:t>
            </a:r>
          </a:p>
          <a:p>
            <a:endParaRPr lang="en-US" sz="2000"/>
          </a:p>
        </p:txBody>
      </p:sp>
      <p:sp>
        <p:nvSpPr>
          <p:cNvPr id="80900" name="Rectangle 4"/>
          <p:cNvSpPr>
            <a:spLocks noChangeArrowheads="1"/>
          </p:cNvSpPr>
          <p:nvPr/>
        </p:nvSpPr>
        <p:spPr bwMode="auto">
          <a:xfrm>
            <a:off x="1905000" y="4876800"/>
            <a:ext cx="304800" cy="381000"/>
          </a:xfrm>
          <a:prstGeom prst="rect">
            <a:avLst/>
          </a:prstGeom>
          <a:solidFill>
            <a:schemeClr val="tx1"/>
          </a:solidFill>
          <a:ln w="9525" algn="ctr">
            <a:noFill/>
            <a:miter lim="800000"/>
            <a:headEnd/>
            <a:tailEnd/>
          </a:ln>
          <a:effectLst/>
        </p:spPr>
        <p:txBody>
          <a:bodyPr wrap="none" anchor="ctr"/>
          <a:lstStyle/>
          <a:p>
            <a:endParaRPr lang="tr-TR"/>
          </a:p>
        </p:txBody>
      </p:sp>
      <p:sp>
        <p:nvSpPr>
          <p:cNvPr id="80901" name="Rectangle 5"/>
          <p:cNvSpPr>
            <a:spLocks noChangeArrowheads="1"/>
          </p:cNvSpPr>
          <p:nvPr/>
        </p:nvSpPr>
        <p:spPr bwMode="auto">
          <a:xfrm>
            <a:off x="2209800" y="5562600"/>
            <a:ext cx="304800" cy="381000"/>
          </a:xfrm>
          <a:prstGeom prst="rect">
            <a:avLst/>
          </a:prstGeom>
          <a:solidFill>
            <a:schemeClr val="tx1"/>
          </a:solidFill>
          <a:ln w="9525" algn="ctr">
            <a:noFill/>
            <a:miter lim="800000"/>
            <a:headEnd/>
            <a:tailEnd/>
          </a:ln>
          <a:effectLst/>
        </p:spPr>
        <p:txBody>
          <a:bodyPr wrap="none" anchor="ctr"/>
          <a:lstStyle/>
          <a:p>
            <a:endParaRPr lang="tr-TR"/>
          </a:p>
        </p:txBody>
      </p:sp>
      <p:sp>
        <p:nvSpPr>
          <p:cNvPr id="80902" name="Rectangle 6"/>
          <p:cNvSpPr>
            <a:spLocks noChangeArrowheads="1"/>
          </p:cNvSpPr>
          <p:nvPr/>
        </p:nvSpPr>
        <p:spPr bwMode="auto">
          <a:xfrm>
            <a:off x="2895600" y="5943600"/>
            <a:ext cx="304800" cy="381000"/>
          </a:xfrm>
          <a:prstGeom prst="rect">
            <a:avLst/>
          </a:prstGeom>
          <a:solidFill>
            <a:schemeClr val="tx1"/>
          </a:solidFill>
          <a:ln w="9525" algn="ctr">
            <a:noFill/>
            <a:miter lim="800000"/>
            <a:headEnd/>
            <a:tailEnd/>
          </a:ln>
          <a:effectLst/>
        </p:spPr>
        <p:txBody>
          <a:bodyPr wrap="none" anchor="ctr"/>
          <a:lstStyle/>
          <a:p>
            <a:endParaRPr lang="tr-TR"/>
          </a:p>
        </p:txBody>
      </p:sp>
      <p:sp>
        <p:nvSpPr>
          <p:cNvPr id="80903" name="Rectangle 7"/>
          <p:cNvSpPr>
            <a:spLocks noChangeArrowheads="1"/>
          </p:cNvSpPr>
          <p:nvPr/>
        </p:nvSpPr>
        <p:spPr bwMode="auto">
          <a:xfrm>
            <a:off x="3733800" y="5867400"/>
            <a:ext cx="304800" cy="381000"/>
          </a:xfrm>
          <a:prstGeom prst="rect">
            <a:avLst/>
          </a:prstGeom>
          <a:solidFill>
            <a:schemeClr val="tx1"/>
          </a:solidFill>
          <a:ln w="9525" algn="ctr">
            <a:noFill/>
            <a:miter lim="800000"/>
            <a:headEnd/>
            <a:tailEnd/>
          </a:ln>
          <a:effectLst/>
        </p:spPr>
        <p:txBody>
          <a:bodyPr wrap="none" anchor="ctr"/>
          <a:lstStyle/>
          <a:p>
            <a:endParaRPr lang="tr-TR"/>
          </a:p>
        </p:txBody>
      </p:sp>
      <p:sp>
        <p:nvSpPr>
          <p:cNvPr id="80904" name="Rectangle 8"/>
          <p:cNvSpPr>
            <a:spLocks noChangeArrowheads="1"/>
          </p:cNvSpPr>
          <p:nvPr/>
        </p:nvSpPr>
        <p:spPr bwMode="auto">
          <a:xfrm>
            <a:off x="4343400" y="5410200"/>
            <a:ext cx="304800" cy="381000"/>
          </a:xfrm>
          <a:prstGeom prst="rect">
            <a:avLst/>
          </a:prstGeom>
          <a:solidFill>
            <a:schemeClr val="tx1"/>
          </a:solidFill>
          <a:ln w="9525" algn="ctr">
            <a:noFill/>
            <a:miter lim="800000"/>
            <a:headEnd/>
            <a:tailEnd/>
          </a:ln>
          <a:effectLst/>
        </p:spPr>
        <p:txBody>
          <a:bodyPr wrap="none" anchor="ctr"/>
          <a:lstStyle/>
          <a:p>
            <a:endParaRPr lang="tr-TR"/>
          </a:p>
        </p:txBody>
      </p:sp>
      <p:sp>
        <p:nvSpPr>
          <p:cNvPr id="80905" name="Rectangle 9"/>
          <p:cNvSpPr>
            <a:spLocks noChangeArrowheads="1"/>
          </p:cNvSpPr>
          <p:nvPr/>
        </p:nvSpPr>
        <p:spPr bwMode="auto">
          <a:xfrm>
            <a:off x="3962400" y="4800600"/>
            <a:ext cx="304800" cy="381000"/>
          </a:xfrm>
          <a:prstGeom prst="rect">
            <a:avLst/>
          </a:prstGeom>
          <a:solidFill>
            <a:schemeClr val="tx1"/>
          </a:solidFill>
          <a:ln w="9525" algn="ctr">
            <a:noFill/>
            <a:miter lim="800000"/>
            <a:headEnd/>
            <a:tailEnd/>
          </a:ln>
          <a:effectLst/>
        </p:spPr>
        <p:txBody>
          <a:bodyPr wrap="none" anchor="ctr"/>
          <a:lstStyle/>
          <a:p>
            <a:endParaRPr lang="tr-TR"/>
          </a:p>
        </p:txBody>
      </p:sp>
      <p:sp>
        <p:nvSpPr>
          <p:cNvPr id="80906" name="Rectangle 10"/>
          <p:cNvSpPr>
            <a:spLocks noChangeArrowheads="1"/>
          </p:cNvSpPr>
          <p:nvPr/>
        </p:nvSpPr>
        <p:spPr bwMode="auto">
          <a:xfrm>
            <a:off x="3200400" y="4648200"/>
            <a:ext cx="304800" cy="381000"/>
          </a:xfrm>
          <a:prstGeom prst="rect">
            <a:avLst/>
          </a:prstGeom>
          <a:solidFill>
            <a:schemeClr val="tx1"/>
          </a:solidFill>
          <a:ln w="9525" algn="ctr">
            <a:noFill/>
            <a:miter lim="800000"/>
            <a:headEnd/>
            <a:tailEnd/>
          </a:ln>
          <a:effectLst/>
        </p:spPr>
        <p:txBody>
          <a:bodyPr wrap="none" anchor="ctr"/>
          <a:lstStyle/>
          <a:p>
            <a:endParaRPr lang="tr-TR"/>
          </a:p>
        </p:txBody>
      </p:sp>
      <p:sp>
        <p:nvSpPr>
          <p:cNvPr id="80907" name="Rectangle 11"/>
          <p:cNvSpPr>
            <a:spLocks noChangeArrowheads="1"/>
          </p:cNvSpPr>
          <p:nvPr/>
        </p:nvSpPr>
        <p:spPr bwMode="auto">
          <a:xfrm>
            <a:off x="2667000" y="4572000"/>
            <a:ext cx="304800" cy="381000"/>
          </a:xfrm>
          <a:prstGeom prst="rect">
            <a:avLst/>
          </a:prstGeom>
          <a:solidFill>
            <a:schemeClr val="tx1"/>
          </a:solidFill>
          <a:ln w="9525" algn="ctr">
            <a:noFill/>
            <a:miter lim="800000"/>
            <a:headEnd/>
            <a:tailEnd/>
          </a:ln>
          <a:effectLst/>
        </p:spPr>
        <p:txBody>
          <a:bodyPr wrap="none" anchor="ctr"/>
          <a:lstStyle/>
          <a:p>
            <a:endParaRPr lang="tr-TR"/>
          </a:p>
        </p:txBody>
      </p:sp>
      <p:sp>
        <p:nvSpPr>
          <p:cNvPr id="80909" name="Freeform 13"/>
          <p:cNvSpPr>
            <a:spLocks/>
          </p:cNvSpPr>
          <p:nvPr/>
        </p:nvSpPr>
        <p:spPr bwMode="auto">
          <a:xfrm>
            <a:off x="2057400" y="4711700"/>
            <a:ext cx="2438400" cy="1346200"/>
          </a:xfrm>
          <a:custGeom>
            <a:avLst/>
            <a:gdLst/>
            <a:ahLst/>
            <a:cxnLst>
              <a:cxn ang="0">
                <a:pos x="96" y="200"/>
              </a:cxn>
              <a:cxn ang="0">
                <a:pos x="480" y="104"/>
              </a:cxn>
              <a:cxn ang="0">
                <a:pos x="480" y="8"/>
              </a:cxn>
              <a:cxn ang="0">
                <a:pos x="768" y="56"/>
              </a:cxn>
              <a:cxn ang="0">
                <a:pos x="816" y="56"/>
              </a:cxn>
              <a:cxn ang="0">
                <a:pos x="864" y="392"/>
              </a:cxn>
              <a:cxn ang="0">
                <a:pos x="1248" y="200"/>
              </a:cxn>
              <a:cxn ang="0">
                <a:pos x="1200" y="536"/>
              </a:cxn>
              <a:cxn ang="0">
                <a:pos x="1536" y="584"/>
              </a:cxn>
              <a:cxn ang="0">
                <a:pos x="1200" y="632"/>
              </a:cxn>
              <a:cxn ang="0">
                <a:pos x="1152" y="776"/>
              </a:cxn>
              <a:cxn ang="0">
                <a:pos x="912" y="584"/>
              </a:cxn>
              <a:cxn ang="0">
                <a:pos x="672" y="824"/>
              </a:cxn>
              <a:cxn ang="0">
                <a:pos x="480" y="440"/>
              </a:cxn>
              <a:cxn ang="0">
                <a:pos x="240" y="632"/>
              </a:cxn>
              <a:cxn ang="0">
                <a:pos x="240" y="296"/>
              </a:cxn>
              <a:cxn ang="0">
                <a:pos x="0" y="200"/>
              </a:cxn>
            </a:cxnLst>
            <a:rect l="0" t="0" r="r" b="b"/>
            <a:pathLst>
              <a:path w="1536" h="848">
                <a:moveTo>
                  <a:pt x="96" y="200"/>
                </a:moveTo>
                <a:cubicBezTo>
                  <a:pt x="256" y="168"/>
                  <a:pt x="416" y="136"/>
                  <a:pt x="480" y="104"/>
                </a:cubicBezTo>
                <a:cubicBezTo>
                  <a:pt x="544" y="72"/>
                  <a:pt x="432" y="16"/>
                  <a:pt x="480" y="8"/>
                </a:cubicBezTo>
                <a:cubicBezTo>
                  <a:pt x="528" y="0"/>
                  <a:pt x="712" y="48"/>
                  <a:pt x="768" y="56"/>
                </a:cubicBezTo>
                <a:cubicBezTo>
                  <a:pt x="824" y="64"/>
                  <a:pt x="800" y="0"/>
                  <a:pt x="816" y="56"/>
                </a:cubicBezTo>
                <a:cubicBezTo>
                  <a:pt x="832" y="112"/>
                  <a:pt x="792" y="368"/>
                  <a:pt x="864" y="392"/>
                </a:cubicBezTo>
                <a:cubicBezTo>
                  <a:pt x="936" y="416"/>
                  <a:pt x="1192" y="176"/>
                  <a:pt x="1248" y="200"/>
                </a:cubicBezTo>
                <a:cubicBezTo>
                  <a:pt x="1304" y="224"/>
                  <a:pt x="1152" y="472"/>
                  <a:pt x="1200" y="536"/>
                </a:cubicBezTo>
                <a:cubicBezTo>
                  <a:pt x="1248" y="600"/>
                  <a:pt x="1536" y="568"/>
                  <a:pt x="1536" y="584"/>
                </a:cubicBezTo>
                <a:cubicBezTo>
                  <a:pt x="1536" y="600"/>
                  <a:pt x="1264" y="600"/>
                  <a:pt x="1200" y="632"/>
                </a:cubicBezTo>
                <a:cubicBezTo>
                  <a:pt x="1136" y="664"/>
                  <a:pt x="1200" y="784"/>
                  <a:pt x="1152" y="776"/>
                </a:cubicBezTo>
                <a:cubicBezTo>
                  <a:pt x="1104" y="768"/>
                  <a:pt x="992" y="576"/>
                  <a:pt x="912" y="584"/>
                </a:cubicBezTo>
                <a:cubicBezTo>
                  <a:pt x="832" y="592"/>
                  <a:pt x="744" y="848"/>
                  <a:pt x="672" y="824"/>
                </a:cubicBezTo>
                <a:cubicBezTo>
                  <a:pt x="600" y="800"/>
                  <a:pt x="552" y="472"/>
                  <a:pt x="480" y="440"/>
                </a:cubicBezTo>
                <a:cubicBezTo>
                  <a:pt x="408" y="408"/>
                  <a:pt x="280" y="656"/>
                  <a:pt x="240" y="632"/>
                </a:cubicBezTo>
                <a:cubicBezTo>
                  <a:pt x="200" y="608"/>
                  <a:pt x="280" y="368"/>
                  <a:pt x="240" y="296"/>
                </a:cubicBezTo>
                <a:cubicBezTo>
                  <a:pt x="200" y="224"/>
                  <a:pt x="100" y="212"/>
                  <a:pt x="0" y="200"/>
                </a:cubicBezTo>
              </a:path>
            </a:pathLst>
          </a:custGeom>
          <a:noFill/>
          <a:ln w="9525" cap="flat" cmpd="sng">
            <a:solidFill>
              <a:schemeClr val="tx1"/>
            </a:solidFill>
            <a:prstDash val="solid"/>
            <a:round/>
            <a:headEnd/>
            <a:tailEnd/>
          </a:ln>
          <a:effectLst/>
        </p:spPr>
        <p:txBody>
          <a:bodyPr wrap="none"/>
          <a:lstStyle/>
          <a:p>
            <a:endParaRPr lang="tr-TR"/>
          </a:p>
        </p:txBody>
      </p:sp>
      <p:sp>
        <p:nvSpPr>
          <p:cNvPr id="80910" name="Text Box 14"/>
          <p:cNvSpPr txBox="1">
            <a:spLocks noChangeArrowheads="1"/>
          </p:cNvSpPr>
          <p:nvPr/>
        </p:nvSpPr>
        <p:spPr bwMode="auto">
          <a:xfrm>
            <a:off x="5165725" y="4910138"/>
            <a:ext cx="3938588" cy="1187450"/>
          </a:xfrm>
          <a:prstGeom prst="rect">
            <a:avLst/>
          </a:prstGeom>
          <a:noFill/>
          <a:ln w="9525" algn="ctr">
            <a:noFill/>
            <a:miter lim="800000"/>
            <a:headEnd/>
            <a:tailEnd/>
          </a:ln>
          <a:effectLst/>
        </p:spPr>
        <p:txBody>
          <a:bodyPr wrap="none">
            <a:spAutoFit/>
          </a:bodyPr>
          <a:lstStyle/>
          <a:p>
            <a:r>
              <a:rPr lang="en-US"/>
              <a:t>Each node can be </a:t>
            </a:r>
          </a:p>
          <a:p>
            <a:r>
              <a:rPr lang="en-US"/>
              <a:t>a server or a storage device</a:t>
            </a:r>
          </a:p>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noFill/>
          <a:ln/>
        </p:spPr>
        <p:txBody>
          <a:bodyPr/>
          <a:lstStyle/>
          <a:p>
            <a:r>
              <a:rPr lang="en-US"/>
              <a:t>Summary</a:t>
            </a:r>
          </a:p>
        </p:txBody>
      </p:sp>
      <p:sp>
        <p:nvSpPr>
          <p:cNvPr id="54275" name="Rectangle 3"/>
          <p:cNvSpPr>
            <a:spLocks noGrp="1" noChangeArrowheads="1"/>
          </p:cNvSpPr>
          <p:nvPr>
            <p:ph type="body" idx="1"/>
          </p:nvPr>
        </p:nvSpPr>
        <p:spPr>
          <a:xfrm>
            <a:off x="1371600" y="1676400"/>
            <a:ext cx="6858000" cy="3810000"/>
          </a:xfrm>
        </p:spPr>
        <p:txBody>
          <a:bodyPr/>
          <a:lstStyle/>
          <a:p>
            <a:r>
              <a:rPr lang="tr-TR" dirty="0" smtClean="0"/>
              <a:t>BEFORE SAN</a:t>
            </a:r>
          </a:p>
          <a:p>
            <a:r>
              <a:rPr lang="en-US" dirty="0">
                <a:solidFill>
                  <a:schemeClr val="bg2"/>
                </a:solidFill>
              </a:rPr>
              <a:t>What is a SAN</a:t>
            </a:r>
          </a:p>
          <a:p>
            <a:r>
              <a:rPr lang="en-US" dirty="0">
                <a:solidFill>
                  <a:schemeClr val="bg2"/>
                </a:solidFill>
              </a:rPr>
              <a:t>Basic Building Blocks of a SAN</a:t>
            </a:r>
          </a:p>
          <a:p>
            <a:r>
              <a:rPr lang="en-US" dirty="0">
                <a:solidFill>
                  <a:schemeClr val="bg2"/>
                </a:solidFill>
              </a:rPr>
              <a:t>A zoom into the Storage Architectures</a:t>
            </a:r>
          </a:p>
          <a:p>
            <a:r>
              <a:rPr lang="en-US" dirty="0">
                <a:solidFill>
                  <a:schemeClr val="bg2"/>
                </a:solidFill>
              </a:rPr>
              <a:t>SAN elements and architecture </a:t>
            </a:r>
          </a:p>
          <a:p>
            <a:r>
              <a:rPr lang="en-US" dirty="0">
                <a:solidFill>
                  <a:schemeClr val="bg2"/>
                </a:solidFill>
              </a:rPr>
              <a:t>Basic Protocols and Mechanisms</a:t>
            </a:r>
          </a:p>
          <a:p>
            <a:r>
              <a:rPr lang="en-US" dirty="0">
                <a:solidFill>
                  <a:schemeClr val="bg2"/>
                </a:solidFill>
              </a:rPr>
              <a:t>Who is who: Standardization Bodies and Industry Organizations</a:t>
            </a:r>
          </a:p>
          <a:p>
            <a:endParaRPr lang="en-US" dirty="0">
              <a:solidFill>
                <a:schemeClr val="bg2"/>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t>SAN supported topologies: switched fabric</a:t>
            </a:r>
          </a:p>
        </p:txBody>
      </p:sp>
      <p:sp>
        <p:nvSpPr>
          <p:cNvPr id="81923" name="Rectangle 3"/>
          <p:cNvSpPr>
            <a:spLocks noGrp="1" noChangeArrowheads="1"/>
          </p:cNvSpPr>
          <p:nvPr>
            <p:ph type="body" idx="1"/>
          </p:nvPr>
        </p:nvSpPr>
        <p:spPr>
          <a:xfrm>
            <a:off x="914400" y="1600200"/>
            <a:ext cx="3962400" cy="4495800"/>
          </a:xfrm>
        </p:spPr>
        <p:txBody>
          <a:bodyPr/>
          <a:lstStyle/>
          <a:p>
            <a:r>
              <a:rPr lang="en-US" sz="2000"/>
              <a:t>In a switched fabric topology, switching element get added to the nodes to allow interconnections via point-to-point links</a:t>
            </a:r>
          </a:p>
          <a:p>
            <a:r>
              <a:rPr lang="en-US" sz="2000"/>
              <a:t>Extended number of devices (potentially thousands) and greater distances can be achieved</a:t>
            </a:r>
          </a:p>
          <a:p>
            <a:r>
              <a:rPr lang="en-US" sz="2000"/>
              <a:t>Scalable, robust and reliable architecture, but the cost of the interconnection devices adds on</a:t>
            </a:r>
          </a:p>
          <a:p>
            <a:endParaRPr lang="en-US" sz="2000"/>
          </a:p>
        </p:txBody>
      </p:sp>
      <p:grpSp>
        <p:nvGrpSpPr>
          <p:cNvPr id="82139" name="Group 219"/>
          <p:cNvGrpSpPr>
            <a:grpSpLocks/>
          </p:cNvGrpSpPr>
          <p:nvPr/>
        </p:nvGrpSpPr>
        <p:grpSpPr bwMode="auto">
          <a:xfrm>
            <a:off x="5029200" y="2286000"/>
            <a:ext cx="3263900" cy="3027363"/>
            <a:chOff x="3363" y="2048"/>
            <a:chExt cx="2056" cy="1907"/>
          </a:xfrm>
        </p:grpSpPr>
        <p:pic>
          <p:nvPicPr>
            <p:cNvPr id="81924" name="Picture 4"/>
            <p:cNvPicPr>
              <a:picLocks noChangeArrowheads="1"/>
            </p:cNvPicPr>
            <p:nvPr/>
          </p:nvPicPr>
          <p:blipFill>
            <a:blip r:embed="rId2" cstate="print"/>
            <a:srcRect/>
            <a:stretch>
              <a:fillRect/>
            </a:stretch>
          </p:blipFill>
          <p:spPr bwMode="auto">
            <a:xfrm>
              <a:off x="3963" y="2558"/>
              <a:ext cx="744" cy="450"/>
            </a:xfrm>
            <a:prstGeom prst="rect">
              <a:avLst/>
            </a:prstGeom>
            <a:noFill/>
            <a:ln w="9525">
              <a:noFill/>
              <a:miter lim="800000"/>
              <a:headEnd/>
              <a:tailEnd/>
            </a:ln>
            <a:effectLst/>
          </p:spPr>
        </p:pic>
        <p:pic>
          <p:nvPicPr>
            <p:cNvPr id="81925" name="Picture 5"/>
            <p:cNvPicPr>
              <a:picLocks noChangeAspect="1" noChangeArrowheads="1"/>
            </p:cNvPicPr>
            <p:nvPr/>
          </p:nvPicPr>
          <p:blipFill>
            <a:blip r:embed="rId3" cstate="print"/>
            <a:srcRect/>
            <a:stretch>
              <a:fillRect/>
            </a:stretch>
          </p:blipFill>
          <p:spPr bwMode="auto">
            <a:xfrm>
              <a:off x="3922" y="3031"/>
              <a:ext cx="432" cy="617"/>
            </a:xfrm>
            <a:prstGeom prst="rect">
              <a:avLst/>
            </a:prstGeom>
            <a:noFill/>
          </p:spPr>
        </p:pic>
        <p:sp>
          <p:nvSpPr>
            <p:cNvPr id="81926" name="Text Box 6"/>
            <p:cNvSpPr txBox="1">
              <a:spLocks noChangeArrowheads="1"/>
            </p:cNvSpPr>
            <p:nvPr/>
          </p:nvSpPr>
          <p:spPr bwMode="auto">
            <a:xfrm>
              <a:off x="3408" y="3752"/>
              <a:ext cx="1954" cy="203"/>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1025"/>
                </a:spcBef>
                <a:buClr>
                  <a:srgbClr val="000000"/>
                </a:buClr>
                <a:buSzPct val="45000"/>
                <a:buFont typeface="StarSymbol" pitchFamily="2" charset="0"/>
                <a:buNone/>
                <a:tabLst>
                  <a:tab pos="657225" algn="l"/>
                  <a:tab pos="1312863" algn="l"/>
                  <a:tab pos="1970088" algn="l"/>
                  <a:tab pos="2627313" algn="l"/>
                </a:tabLst>
              </a:pPr>
              <a:r>
                <a:rPr kumimoji="0" lang="en-GB" sz="1600" b="1">
                  <a:solidFill>
                    <a:srgbClr val="000000"/>
                  </a:solidFill>
                  <a:latin typeface="Arial" charset="0"/>
                </a:rPr>
                <a:t>Switched Topology</a:t>
              </a:r>
            </a:p>
          </p:txBody>
        </p:sp>
        <p:sp>
          <p:nvSpPr>
            <p:cNvPr id="81927" name="Text Box 7"/>
            <p:cNvSpPr txBox="1">
              <a:spLocks noChangeArrowheads="1"/>
            </p:cNvSpPr>
            <p:nvPr/>
          </p:nvSpPr>
          <p:spPr bwMode="auto">
            <a:xfrm>
              <a:off x="4845" y="3079"/>
              <a:ext cx="574" cy="444"/>
            </a:xfrm>
            <a:prstGeom prst="rect">
              <a:avLst/>
            </a:prstGeom>
            <a:noFill/>
            <a:ln w="9525">
              <a:noFill/>
              <a:miter lim="800000"/>
              <a:headEnd/>
              <a:tailEnd/>
            </a:ln>
          </p:spPr>
          <p:txBody>
            <a:bodyPr lIns="81639" tIns="42452" rIns="81639" bIns="42452">
              <a:spAutoFit/>
            </a:bodyPr>
            <a:lstStyle/>
            <a:p>
              <a:pPr defTabSz="828675" eaLnBrk="1" hangingPunct="1">
                <a:lnSpc>
                  <a:spcPct val="97000"/>
                </a:lnSpc>
                <a:spcBef>
                  <a:spcPts val="675"/>
                </a:spcBef>
                <a:buClr>
                  <a:srgbClr val="000000"/>
                </a:buClr>
                <a:buSzPct val="45000"/>
                <a:buFont typeface="StarSymbol" pitchFamily="2" charset="0"/>
                <a:buNone/>
                <a:tabLst>
                  <a:tab pos="657225" algn="l"/>
                </a:tabLst>
              </a:pPr>
              <a:r>
                <a:rPr kumimoji="0" lang="en-GB" sz="1400" b="1">
                  <a:solidFill>
                    <a:srgbClr val="000000"/>
                  </a:solidFill>
                  <a:latin typeface="Arial" charset="0"/>
                </a:rPr>
                <a:t>Block</a:t>
              </a:r>
              <a:br>
                <a:rPr kumimoji="0" lang="en-GB" sz="1400" b="1">
                  <a:solidFill>
                    <a:srgbClr val="000000"/>
                  </a:solidFill>
                  <a:latin typeface="Arial" charset="0"/>
                </a:rPr>
              </a:br>
              <a:r>
                <a:rPr kumimoji="0" lang="en-GB" sz="1400" b="1">
                  <a:solidFill>
                    <a:srgbClr val="000000"/>
                  </a:solidFill>
                  <a:latin typeface="Arial" charset="0"/>
                </a:rPr>
                <a:t>Storage</a:t>
              </a:r>
              <a:br>
                <a:rPr kumimoji="0" lang="en-GB" sz="1400" b="1">
                  <a:solidFill>
                    <a:srgbClr val="000000"/>
                  </a:solidFill>
                  <a:latin typeface="Arial" charset="0"/>
                </a:rPr>
              </a:br>
              <a:r>
                <a:rPr kumimoji="0" lang="en-GB" sz="1400" b="1">
                  <a:solidFill>
                    <a:srgbClr val="000000"/>
                  </a:solidFill>
                  <a:latin typeface="Arial" charset="0"/>
                </a:rPr>
                <a:t>Devices</a:t>
              </a:r>
            </a:p>
          </p:txBody>
        </p:sp>
        <p:sp>
          <p:nvSpPr>
            <p:cNvPr id="81928" name="Line 8"/>
            <p:cNvSpPr>
              <a:spLocks noChangeShapeType="1"/>
            </p:cNvSpPr>
            <p:nvPr/>
          </p:nvSpPr>
          <p:spPr bwMode="auto">
            <a:xfrm flipH="1">
              <a:off x="4351" y="2377"/>
              <a:ext cx="317" cy="377"/>
            </a:xfrm>
            <a:prstGeom prst="line">
              <a:avLst/>
            </a:prstGeom>
            <a:noFill/>
            <a:ln w="38160">
              <a:solidFill>
                <a:schemeClr val="accent1"/>
              </a:solidFill>
              <a:round/>
              <a:headEnd/>
              <a:tailEnd/>
            </a:ln>
          </p:spPr>
          <p:txBody>
            <a:bodyPr/>
            <a:lstStyle/>
            <a:p>
              <a:endParaRPr lang="tr-TR"/>
            </a:p>
          </p:txBody>
        </p:sp>
        <p:sp>
          <p:nvSpPr>
            <p:cNvPr id="81929" name="Line 9"/>
            <p:cNvSpPr>
              <a:spLocks noChangeShapeType="1"/>
            </p:cNvSpPr>
            <p:nvPr/>
          </p:nvSpPr>
          <p:spPr bwMode="auto">
            <a:xfrm>
              <a:off x="4031" y="2376"/>
              <a:ext cx="315" cy="410"/>
            </a:xfrm>
            <a:prstGeom prst="line">
              <a:avLst/>
            </a:prstGeom>
            <a:noFill/>
            <a:ln w="38160">
              <a:solidFill>
                <a:schemeClr val="accent1"/>
              </a:solidFill>
              <a:round/>
              <a:headEnd/>
              <a:tailEnd/>
            </a:ln>
          </p:spPr>
          <p:txBody>
            <a:bodyPr/>
            <a:lstStyle/>
            <a:p>
              <a:endParaRPr lang="tr-TR"/>
            </a:p>
          </p:txBody>
        </p:sp>
        <p:sp>
          <p:nvSpPr>
            <p:cNvPr id="81930" name="Text Box 10"/>
            <p:cNvSpPr txBox="1">
              <a:spLocks noChangeArrowheads="1"/>
            </p:cNvSpPr>
            <p:nvPr/>
          </p:nvSpPr>
          <p:spPr bwMode="auto">
            <a:xfrm>
              <a:off x="3363" y="2511"/>
              <a:ext cx="653" cy="444"/>
            </a:xfrm>
            <a:prstGeom prst="rect">
              <a:avLst/>
            </a:prstGeom>
            <a:noFill/>
            <a:ln w="9525">
              <a:noFill/>
              <a:miter lim="800000"/>
              <a:headEnd/>
              <a:tailEnd/>
            </a:ln>
          </p:spPr>
          <p:txBody>
            <a:bodyPr lIns="81639" tIns="42452" rIns="81639" bIns="42452">
              <a:spAutoFit/>
            </a:bodyPr>
            <a:lstStyle/>
            <a:p>
              <a:pPr algn="ctr" defTabSz="828675" eaLnBrk="1" hangingPunct="1">
                <a:lnSpc>
                  <a:spcPct val="97000"/>
                </a:lnSpc>
                <a:spcBef>
                  <a:spcPts val="675"/>
                </a:spcBef>
                <a:buClr>
                  <a:srgbClr val="000000"/>
                </a:buClr>
                <a:buSzPct val="45000"/>
                <a:buFont typeface="StarSymbol" pitchFamily="2" charset="0"/>
                <a:buNone/>
                <a:tabLst>
                  <a:tab pos="657225" algn="l"/>
                </a:tabLst>
              </a:pPr>
              <a:r>
                <a:rPr kumimoji="0" lang="en-GB" sz="1400" b="1">
                  <a:solidFill>
                    <a:srgbClr val="000000"/>
                  </a:solidFill>
                  <a:latin typeface="Arial" charset="0"/>
                </a:rPr>
                <a:t>Fibre Channel SAN</a:t>
              </a:r>
            </a:p>
          </p:txBody>
        </p:sp>
        <p:pic>
          <p:nvPicPr>
            <p:cNvPr id="81931" name="Picture 11"/>
            <p:cNvPicPr>
              <a:picLocks noChangeAspect="1" noChangeArrowheads="1"/>
            </p:cNvPicPr>
            <p:nvPr/>
          </p:nvPicPr>
          <p:blipFill>
            <a:blip r:embed="rId4" cstate="print"/>
            <a:srcRect/>
            <a:stretch>
              <a:fillRect/>
            </a:stretch>
          </p:blipFill>
          <p:spPr bwMode="auto">
            <a:xfrm>
              <a:off x="3529" y="2910"/>
              <a:ext cx="343" cy="723"/>
            </a:xfrm>
            <a:prstGeom prst="rect">
              <a:avLst/>
            </a:prstGeom>
            <a:noFill/>
          </p:spPr>
        </p:pic>
        <p:sp>
          <p:nvSpPr>
            <p:cNvPr id="81932" name="Line 12"/>
            <p:cNvSpPr>
              <a:spLocks noChangeShapeType="1"/>
            </p:cNvSpPr>
            <p:nvPr/>
          </p:nvSpPr>
          <p:spPr bwMode="auto">
            <a:xfrm flipH="1" flipV="1">
              <a:off x="4366" y="2797"/>
              <a:ext cx="316" cy="379"/>
            </a:xfrm>
            <a:prstGeom prst="line">
              <a:avLst/>
            </a:prstGeom>
            <a:noFill/>
            <a:ln w="38160">
              <a:solidFill>
                <a:schemeClr val="accent1"/>
              </a:solidFill>
              <a:round/>
              <a:headEnd/>
              <a:tailEnd/>
            </a:ln>
          </p:spPr>
          <p:txBody>
            <a:bodyPr/>
            <a:lstStyle/>
            <a:p>
              <a:endParaRPr lang="tr-TR"/>
            </a:p>
          </p:txBody>
        </p:sp>
        <p:sp>
          <p:nvSpPr>
            <p:cNvPr id="81933" name="Line 13"/>
            <p:cNvSpPr>
              <a:spLocks noChangeShapeType="1"/>
            </p:cNvSpPr>
            <p:nvPr/>
          </p:nvSpPr>
          <p:spPr bwMode="auto">
            <a:xfrm flipV="1">
              <a:off x="4126" y="2765"/>
              <a:ext cx="234" cy="351"/>
            </a:xfrm>
            <a:prstGeom prst="line">
              <a:avLst/>
            </a:prstGeom>
            <a:noFill/>
            <a:ln w="38160">
              <a:solidFill>
                <a:schemeClr val="accent1"/>
              </a:solidFill>
              <a:round/>
              <a:headEnd/>
              <a:tailEnd/>
            </a:ln>
          </p:spPr>
          <p:txBody>
            <a:bodyPr/>
            <a:lstStyle/>
            <a:p>
              <a:endParaRPr lang="tr-TR"/>
            </a:p>
          </p:txBody>
        </p:sp>
        <p:sp>
          <p:nvSpPr>
            <p:cNvPr id="81934" name="Line 14"/>
            <p:cNvSpPr>
              <a:spLocks noChangeShapeType="1"/>
            </p:cNvSpPr>
            <p:nvPr/>
          </p:nvSpPr>
          <p:spPr bwMode="auto">
            <a:xfrm flipV="1">
              <a:off x="4422" y="2779"/>
              <a:ext cx="529" cy="5"/>
            </a:xfrm>
            <a:prstGeom prst="line">
              <a:avLst/>
            </a:prstGeom>
            <a:noFill/>
            <a:ln w="38160">
              <a:solidFill>
                <a:schemeClr val="accent1"/>
              </a:solidFill>
              <a:round/>
              <a:headEnd/>
              <a:tailEnd/>
            </a:ln>
          </p:spPr>
          <p:txBody>
            <a:bodyPr/>
            <a:lstStyle/>
            <a:p>
              <a:endParaRPr lang="tr-TR"/>
            </a:p>
          </p:txBody>
        </p:sp>
        <p:grpSp>
          <p:nvGrpSpPr>
            <p:cNvPr id="81935" name="Group 15"/>
            <p:cNvGrpSpPr>
              <a:grpSpLocks/>
            </p:cNvGrpSpPr>
            <p:nvPr/>
          </p:nvGrpSpPr>
          <p:grpSpPr bwMode="auto">
            <a:xfrm>
              <a:off x="4882" y="2594"/>
              <a:ext cx="226" cy="341"/>
              <a:chOff x="5256" y="2944"/>
              <a:chExt cx="215" cy="325"/>
            </a:xfrm>
          </p:grpSpPr>
          <p:sp>
            <p:nvSpPr>
              <p:cNvPr id="81936" name="AutoShape 16"/>
              <p:cNvSpPr>
                <a:spLocks noChangeArrowheads="1"/>
              </p:cNvSpPr>
              <p:nvPr/>
            </p:nvSpPr>
            <p:spPr bwMode="auto">
              <a:xfrm>
                <a:off x="5262" y="2969"/>
                <a:ext cx="193" cy="301"/>
              </a:xfrm>
              <a:prstGeom prst="roundRect">
                <a:avLst>
                  <a:gd name="adj" fmla="val 519"/>
                </a:avLst>
              </a:prstGeom>
              <a:solidFill>
                <a:srgbClr val="B2B2B2"/>
              </a:solidFill>
              <a:ln w="9525">
                <a:noFill/>
                <a:round/>
                <a:headEnd/>
                <a:tailEnd/>
              </a:ln>
            </p:spPr>
            <p:txBody>
              <a:bodyPr wrap="none" anchor="ctr"/>
              <a:lstStyle/>
              <a:p>
                <a:endParaRPr lang="tr-TR"/>
              </a:p>
            </p:txBody>
          </p:sp>
          <p:sp>
            <p:nvSpPr>
              <p:cNvPr id="81937" name="Freeform 17"/>
              <p:cNvSpPr>
                <a:spLocks noChangeArrowheads="1"/>
              </p:cNvSpPr>
              <p:nvPr/>
            </p:nvSpPr>
            <p:spPr bwMode="auto">
              <a:xfrm>
                <a:off x="5445" y="2944"/>
                <a:ext cx="27" cy="325"/>
              </a:xfrm>
              <a:custGeom>
                <a:avLst/>
                <a:gdLst/>
                <a:ahLst/>
                <a:cxnLst>
                  <a:cxn ang="0">
                    <a:pos x="0" y="1434"/>
                  </a:cxn>
                  <a:cxn ang="0">
                    <a:pos x="118" y="1326"/>
                  </a:cxn>
                  <a:cxn ang="0">
                    <a:pos x="118" y="0"/>
                  </a:cxn>
                  <a:cxn ang="0">
                    <a:pos x="0" y="108"/>
                  </a:cxn>
                  <a:cxn ang="0">
                    <a:pos x="0" y="1434"/>
                  </a:cxn>
                </a:cxnLst>
                <a:rect l="0" t="0" r="r" b="b"/>
                <a:pathLst>
                  <a:path w="119" h="1435">
                    <a:moveTo>
                      <a:pt x="0" y="1434"/>
                    </a:moveTo>
                    <a:lnTo>
                      <a:pt x="118" y="1326"/>
                    </a:lnTo>
                    <a:lnTo>
                      <a:pt x="118" y="0"/>
                    </a:lnTo>
                    <a:lnTo>
                      <a:pt x="0" y="108"/>
                    </a:lnTo>
                    <a:lnTo>
                      <a:pt x="0" y="1434"/>
                    </a:lnTo>
                  </a:path>
                </a:pathLst>
              </a:custGeom>
              <a:solidFill>
                <a:srgbClr val="969696"/>
              </a:solidFill>
              <a:ln w="9525">
                <a:noFill/>
                <a:round/>
                <a:headEnd/>
                <a:tailEnd/>
              </a:ln>
            </p:spPr>
            <p:txBody>
              <a:bodyPr wrap="none" anchor="ctr"/>
              <a:lstStyle/>
              <a:p>
                <a:endParaRPr lang="tr-TR"/>
              </a:p>
            </p:txBody>
          </p:sp>
          <p:sp>
            <p:nvSpPr>
              <p:cNvPr id="81938" name="Freeform 18"/>
              <p:cNvSpPr>
                <a:spLocks noChangeArrowheads="1"/>
              </p:cNvSpPr>
              <p:nvPr/>
            </p:nvSpPr>
            <p:spPr bwMode="auto">
              <a:xfrm>
                <a:off x="5270" y="3233"/>
                <a:ext cx="159" cy="16"/>
              </a:xfrm>
              <a:custGeom>
                <a:avLst/>
                <a:gdLst/>
                <a:ahLst/>
                <a:cxnLst>
                  <a:cxn ang="0">
                    <a:pos x="0" y="71"/>
                  </a:cxn>
                  <a:cxn ang="0">
                    <a:pos x="82" y="0"/>
                  </a:cxn>
                  <a:cxn ang="0">
                    <a:pos x="702" y="2"/>
                  </a:cxn>
                  <a:cxn ang="0">
                    <a:pos x="702" y="71"/>
                  </a:cxn>
                  <a:cxn ang="0">
                    <a:pos x="0" y="71"/>
                  </a:cxn>
                </a:cxnLst>
                <a:rect l="0" t="0" r="r" b="b"/>
                <a:pathLst>
                  <a:path w="703" h="72">
                    <a:moveTo>
                      <a:pt x="0" y="71"/>
                    </a:moveTo>
                    <a:lnTo>
                      <a:pt x="82" y="0"/>
                    </a:lnTo>
                    <a:lnTo>
                      <a:pt x="702" y="2"/>
                    </a:lnTo>
                    <a:lnTo>
                      <a:pt x="702" y="71"/>
                    </a:lnTo>
                    <a:lnTo>
                      <a:pt x="0" y="71"/>
                    </a:lnTo>
                  </a:path>
                </a:pathLst>
              </a:custGeom>
              <a:solidFill>
                <a:srgbClr val="808080"/>
              </a:solidFill>
              <a:ln w="9525">
                <a:noFill/>
                <a:round/>
                <a:headEnd/>
                <a:tailEnd/>
              </a:ln>
            </p:spPr>
            <p:txBody>
              <a:bodyPr wrap="none" anchor="ctr"/>
              <a:lstStyle/>
              <a:p>
                <a:endParaRPr lang="tr-TR"/>
              </a:p>
            </p:txBody>
          </p:sp>
          <p:sp>
            <p:nvSpPr>
              <p:cNvPr id="81939" name="Freeform 19"/>
              <p:cNvSpPr>
                <a:spLocks noChangeArrowheads="1"/>
              </p:cNvSpPr>
              <p:nvPr/>
            </p:nvSpPr>
            <p:spPr bwMode="auto">
              <a:xfrm>
                <a:off x="5271" y="3025"/>
                <a:ext cx="20" cy="225"/>
              </a:xfrm>
              <a:custGeom>
                <a:avLst/>
                <a:gdLst/>
                <a:ahLst/>
                <a:cxnLst>
                  <a:cxn ang="0">
                    <a:pos x="0" y="990"/>
                  </a:cxn>
                  <a:cxn ang="0">
                    <a:pos x="87" y="917"/>
                  </a:cxn>
                  <a:cxn ang="0">
                    <a:pos x="87" y="0"/>
                  </a:cxn>
                  <a:cxn ang="0">
                    <a:pos x="0" y="0"/>
                  </a:cxn>
                  <a:cxn ang="0">
                    <a:pos x="0" y="990"/>
                  </a:cxn>
                </a:cxnLst>
                <a:rect l="0" t="0" r="r" b="b"/>
                <a:pathLst>
                  <a:path w="88" h="991">
                    <a:moveTo>
                      <a:pt x="0" y="990"/>
                    </a:moveTo>
                    <a:lnTo>
                      <a:pt x="87" y="917"/>
                    </a:lnTo>
                    <a:lnTo>
                      <a:pt x="87" y="0"/>
                    </a:lnTo>
                    <a:lnTo>
                      <a:pt x="0" y="0"/>
                    </a:lnTo>
                    <a:lnTo>
                      <a:pt x="0" y="990"/>
                    </a:lnTo>
                  </a:path>
                </a:pathLst>
              </a:custGeom>
              <a:solidFill>
                <a:srgbClr val="4D4D4D"/>
              </a:solidFill>
              <a:ln w="9525">
                <a:noFill/>
                <a:round/>
                <a:headEnd/>
                <a:tailEnd/>
              </a:ln>
            </p:spPr>
            <p:txBody>
              <a:bodyPr wrap="none" anchor="ctr"/>
              <a:lstStyle/>
              <a:p>
                <a:endParaRPr lang="tr-TR"/>
              </a:p>
            </p:txBody>
          </p:sp>
          <p:sp>
            <p:nvSpPr>
              <p:cNvPr id="81940" name="Freeform 20"/>
              <p:cNvSpPr>
                <a:spLocks noChangeArrowheads="1"/>
              </p:cNvSpPr>
              <p:nvPr/>
            </p:nvSpPr>
            <p:spPr bwMode="auto">
              <a:xfrm>
                <a:off x="5256" y="2945"/>
                <a:ext cx="216" cy="24"/>
              </a:xfrm>
              <a:custGeom>
                <a:avLst/>
                <a:gdLst/>
                <a:ahLst/>
                <a:cxnLst>
                  <a:cxn ang="0">
                    <a:pos x="0" y="107"/>
                  </a:cxn>
                  <a:cxn ang="0">
                    <a:pos x="113" y="0"/>
                  </a:cxn>
                  <a:cxn ang="0">
                    <a:pos x="950" y="0"/>
                  </a:cxn>
                  <a:cxn ang="0">
                    <a:pos x="836" y="107"/>
                  </a:cxn>
                  <a:cxn ang="0">
                    <a:pos x="0" y="107"/>
                  </a:cxn>
                </a:cxnLst>
                <a:rect l="0" t="0" r="r" b="b"/>
                <a:pathLst>
                  <a:path w="951" h="108">
                    <a:moveTo>
                      <a:pt x="0" y="107"/>
                    </a:moveTo>
                    <a:lnTo>
                      <a:pt x="113" y="0"/>
                    </a:lnTo>
                    <a:lnTo>
                      <a:pt x="950" y="0"/>
                    </a:lnTo>
                    <a:lnTo>
                      <a:pt x="836" y="107"/>
                    </a:lnTo>
                    <a:lnTo>
                      <a:pt x="0" y="107"/>
                    </a:lnTo>
                  </a:path>
                </a:pathLst>
              </a:custGeom>
              <a:solidFill>
                <a:srgbClr val="DDDDDD"/>
              </a:solidFill>
              <a:ln w="9525">
                <a:noFill/>
                <a:round/>
                <a:headEnd/>
                <a:tailEnd/>
              </a:ln>
            </p:spPr>
            <p:txBody>
              <a:bodyPr wrap="none" anchor="ctr"/>
              <a:lstStyle/>
              <a:p>
                <a:endParaRPr lang="tr-TR"/>
              </a:p>
            </p:txBody>
          </p:sp>
          <p:sp>
            <p:nvSpPr>
              <p:cNvPr id="81941" name="AutoShape 21"/>
              <p:cNvSpPr>
                <a:spLocks noChangeArrowheads="1"/>
              </p:cNvSpPr>
              <p:nvPr/>
            </p:nvSpPr>
            <p:spPr bwMode="auto">
              <a:xfrm>
                <a:off x="5290" y="3026"/>
                <a:ext cx="138" cy="208"/>
              </a:xfrm>
              <a:prstGeom prst="roundRect">
                <a:avLst>
                  <a:gd name="adj" fmla="val 722"/>
                </a:avLst>
              </a:prstGeom>
              <a:solidFill>
                <a:srgbClr val="969696"/>
              </a:solidFill>
              <a:ln w="9525">
                <a:noFill/>
                <a:round/>
                <a:headEnd/>
                <a:tailEnd/>
              </a:ln>
            </p:spPr>
            <p:txBody>
              <a:bodyPr wrap="none" anchor="ctr"/>
              <a:lstStyle/>
              <a:p>
                <a:endParaRPr lang="tr-TR"/>
              </a:p>
            </p:txBody>
          </p:sp>
          <p:grpSp>
            <p:nvGrpSpPr>
              <p:cNvPr id="81942" name="Group 22"/>
              <p:cNvGrpSpPr>
                <a:grpSpLocks/>
              </p:cNvGrpSpPr>
              <p:nvPr/>
            </p:nvGrpSpPr>
            <p:grpSpPr bwMode="auto">
              <a:xfrm>
                <a:off x="5281" y="3017"/>
                <a:ext cx="154" cy="224"/>
                <a:chOff x="5281" y="3017"/>
                <a:chExt cx="154" cy="224"/>
              </a:xfrm>
            </p:grpSpPr>
            <p:grpSp>
              <p:nvGrpSpPr>
                <p:cNvPr id="81943" name="Group 23"/>
                <p:cNvGrpSpPr>
                  <a:grpSpLocks/>
                </p:cNvGrpSpPr>
                <p:nvPr/>
              </p:nvGrpSpPr>
              <p:grpSpPr bwMode="auto">
                <a:xfrm>
                  <a:off x="5281" y="3180"/>
                  <a:ext cx="154" cy="61"/>
                  <a:chOff x="5281" y="3180"/>
                  <a:chExt cx="154" cy="61"/>
                </a:xfrm>
              </p:grpSpPr>
              <p:sp>
                <p:nvSpPr>
                  <p:cNvPr id="81944" name="AutoShape 24"/>
                  <p:cNvSpPr>
                    <a:spLocks noChangeArrowheads="1"/>
                  </p:cNvSpPr>
                  <p:nvPr/>
                </p:nvSpPr>
                <p:spPr bwMode="auto">
                  <a:xfrm>
                    <a:off x="5283" y="3203"/>
                    <a:ext cx="120" cy="39"/>
                  </a:xfrm>
                  <a:prstGeom prst="roundRect">
                    <a:avLst>
                      <a:gd name="adj" fmla="val 2630"/>
                    </a:avLst>
                  </a:prstGeom>
                  <a:solidFill>
                    <a:srgbClr val="1362FF"/>
                  </a:solidFill>
                  <a:ln w="9525">
                    <a:noFill/>
                    <a:round/>
                    <a:headEnd/>
                    <a:tailEnd/>
                  </a:ln>
                </p:spPr>
                <p:txBody>
                  <a:bodyPr wrap="none" anchor="ctr"/>
                  <a:lstStyle/>
                  <a:p>
                    <a:endParaRPr lang="tr-TR"/>
                  </a:p>
                </p:txBody>
              </p:sp>
              <p:sp>
                <p:nvSpPr>
                  <p:cNvPr id="81945" name="Freeform 25"/>
                  <p:cNvSpPr>
                    <a:spLocks noChangeArrowheads="1"/>
                  </p:cNvSpPr>
                  <p:nvPr/>
                </p:nvSpPr>
                <p:spPr bwMode="auto">
                  <a:xfrm>
                    <a:off x="5401" y="3180"/>
                    <a:ext cx="35" cy="62"/>
                  </a:xfrm>
                  <a:custGeom>
                    <a:avLst/>
                    <a:gdLst/>
                    <a:ahLst/>
                    <a:cxnLst>
                      <a:cxn ang="0">
                        <a:pos x="0" y="102"/>
                      </a:cxn>
                      <a:cxn ang="0">
                        <a:pos x="0" y="273"/>
                      </a:cxn>
                      <a:cxn ang="0">
                        <a:pos x="155" y="170"/>
                      </a:cxn>
                      <a:cxn ang="0">
                        <a:pos x="155" y="0"/>
                      </a:cxn>
                      <a:cxn ang="0">
                        <a:pos x="0" y="102"/>
                      </a:cxn>
                    </a:cxnLst>
                    <a:rect l="0" t="0" r="r" b="b"/>
                    <a:pathLst>
                      <a:path w="156" h="274">
                        <a:moveTo>
                          <a:pt x="0" y="102"/>
                        </a:moveTo>
                        <a:lnTo>
                          <a:pt x="0" y="273"/>
                        </a:lnTo>
                        <a:lnTo>
                          <a:pt x="155" y="170"/>
                        </a:lnTo>
                        <a:lnTo>
                          <a:pt x="155" y="0"/>
                        </a:lnTo>
                        <a:lnTo>
                          <a:pt x="0" y="102"/>
                        </a:lnTo>
                      </a:path>
                    </a:pathLst>
                  </a:custGeom>
                  <a:solidFill>
                    <a:srgbClr val="002D86"/>
                  </a:solidFill>
                  <a:ln w="9525">
                    <a:noFill/>
                    <a:round/>
                    <a:headEnd/>
                    <a:tailEnd/>
                  </a:ln>
                </p:spPr>
                <p:txBody>
                  <a:bodyPr wrap="none" anchor="ctr"/>
                  <a:lstStyle/>
                  <a:p>
                    <a:endParaRPr lang="tr-TR"/>
                  </a:p>
                </p:txBody>
              </p:sp>
              <p:sp>
                <p:nvSpPr>
                  <p:cNvPr id="81946" name="Freeform 26"/>
                  <p:cNvSpPr>
                    <a:spLocks noChangeArrowheads="1"/>
                  </p:cNvSpPr>
                  <p:nvPr/>
                </p:nvSpPr>
                <p:spPr bwMode="auto">
                  <a:xfrm>
                    <a:off x="5281" y="3182"/>
                    <a:ext cx="155" cy="22"/>
                  </a:xfrm>
                  <a:custGeom>
                    <a:avLst/>
                    <a:gdLst/>
                    <a:ahLst/>
                    <a:cxnLst>
                      <a:cxn ang="0">
                        <a:pos x="154" y="0"/>
                      </a:cxn>
                      <a:cxn ang="0">
                        <a:pos x="682" y="0"/>
                      </a:cxn>
                      <a:cxn ang="0">
                        <a:pos x="528" y="95"/>
                      </a:cxn>
                      <a:cxn ang="0">
                        <a:pos x="0" y="95"/>
                      </a:cxn>
                      <a:cxn ang="0">
                        <a:pos x="154" y="0"/>
                      </a:cxn>
                    </a:cxnLst>
                    <a:rect l="0" t="0" r="r" b="b"/>
                    <a:pathLst>
                      <a:path w="683" h="96">
                        <a:moveTo>
                          <a:pt x="154" y="0"/>
                        </a:moveTo>
                        <a:lnTo>
                          <a:pt x="682" y="0"/>
                        </a:lnTo>
                        <a:lnTo>
                          <a:pt x="528" y="95"/>
                        </a:lnTo>
                        <a:lnTo>
                          <a:pt x="0" y="95"/>
                        </a:lnTo>
                        <a:lnTo>
                          <a:pt x="154" y="0"/>
                        </a:lnTo>
                      </a:path>
                    </a:pathLst>
                  </a:custGeom>
                  <a:solidFill>
                    <a:srgbClr val="73A2FF"/>
                  </a:solidFill>
                  <a:ln w="9525">
                    <a:noFill/>
                    <a:round/>
                    <a:headEnd/>
                    <a:tailEnd/>
                  </a:ln>
                </p:spPr>
                <p:txBody>
                  <a:bodyPr wrap="none" anchor="ctr"/>
                  <a:lstStyle/>
                  <a:p>
                    <a:endParaRPr lang="tr-TR"/>
                  </a:p>
                </p:txBody>
              </p:sp>
              <p:sp>
                <p:nvSpPr>
                  <p:cNvPr id="81947" name="Oval 27"/>
                  <p:cNvSpPr>
                    <a:spLocks noChangeArrowheads="1"/>
                  </p:cNvSpPr>
                  <p:nvPr/>
                </p:nvSpPr>
                <p:spPr bwMode="auto">
                  <a:xfrm>
                    <a:off x="5295" y="3212"/>
                    <a:ext cx="27"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81948" name="Oval 28"/>
                  <p:cNvSpPr>
                    <a:spLocks noChangeArrowheads="1"/>
                  </p:cNvSpPr>
                  <p:nvPr/>
                </p:nvSpPr>
                <p:spPr bwMode="auto">
                  <a:xfrm>
                    <a:off x="5359" y="3212"/>
                    <a:ext cx="28"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81949" name="Line 29"/>
                  <p:cNvSpPr>
                    <a:spLocks noChangeShapeType="1"/>
                  </p:cNvSpPr>
                  <p:nvPr/>
                </p:nvSpPr>
                <p:spPr bwMode="auto">
                  <a:xfrm>
                    <a:off x="5307" y="3213"/>
                    <a:ext cx="63" cy="1"/>
                  </a:xfrm>
                  <a:prstGeom prst="line">
                    <a:avLst/>
                  </a:prstGeom>
                  <a:noFill/>
                  <a:ln w="9360">
                    <a:solidFill>
                      <a:srgbClr val="000000"/>
                    </a:solidFill>
                    <a:round/>
                    <a:headEnd/>
                    <a:tailEnd/>
                  </a:ln>
                </p:spPr>
                <p:txBody>
                  <a:bodyPr/>
                  <a:lstStyle/>
                  <a:p>
                    <a:endParaRPr lang="tr-TR"/>
                  </a:p>
                </p:txBody>
              </p:sp>
            </p:grpSp>
            <p:grpSp>
              <p:nvGrpSpPr>
                <p:cNvPr id="81950" name="Group 30"/>
                <p:cNvGrpSpPr>
                  <a:grpSpLocks/>
                </p:cNvGrpSpPr>
                <p:nvPr/>
              </p:nvGrpSpPr>
              <p:grpSpPr bwMode="auto">
                <a:xfrm>
                  <a:off x="5281" y="3099"/>
                  <a:ext cx="154" cy="62"/>
                  <a:chOff x="5281" y="3099"/>
                  <a:chExt cx="154" cy="62"/>
                </a:xfrm>
              </p:grpSpPr>
              <p:sp>
                <p:nvSpPr>
                  <p:cNvPr id="81951" name="AutoShape 31"/>
                  <p:cNvSpPr>
                    <a:spLocks noChangeArrowheads="1"/>
                  </p:cNvSpPr>
                  <p:nvPr/>
                </p:nvSpPr>
                <p:spPr bwMode="auto">
                  <a:xfrm>
                    <a:off x="5283" y="3122"/>
                    <a:ext cx="120" cy="40"/>
                  </a:xfrm>
                  <a:prstGeom prst="roundRect">
                    <a:avLst>
                      <a:gd name="adj" fmla="val 2500"/>
                    </a:avLst>
                  </a:prstGeom>
                  <a:solidFill>
                    <a:srgbClr val="1362FF"/>
                  </a:solidFill>
                  <a:ln w="9525">
                    <a:noFill/>
                    <a:round/>
                    <a:headEnd/>
                    <a:tailEnd/>
                  </a:ln>
                </p:spPr>
                <p:txBody>
                  <a:bodyPr wrap="none" anchor="ctr"/>
                  <a:lstStyle/>
                  <a:p>
                    <a:endParaRPr lang="tr-TR"/>
                  </a:p>
                </p:txBody>
              </p:sp>
              <p:sp>
                <p:nvSpPr>
                  <p:cNvPr id="81952" name="Freeform 32"/>
                  <p:cNvSpPr>
                    <a:spLocks noChangeArrowheads="1"/>
                  </p:cNvSpPr>
                  <p:nvPr/>
                </p:nvSpPr>
                <p:spPr bwMode="auto">
                  <a:xfrm>
                    <a:off x="5401" y="3099"/>
                    <a:ext cx="35" cy="63"/>
                  </a:xfrm>
                  <a:custGeom>
                    <a:avLst/>
                    <a:gdLst/>
                    <a:ahLst/>
                    <a:cxnLst>
                      <a:cxn ang="0">
                        <a:pos x="0" y="103"/>
                      </a:cxn>
                      <a:cxn ang="0">
                        <a:pos x="0" y="276"/>
                      </a:cxn>
                      <a:cxn ang="0">
                        <a:pos x="155" y="173"/>
                      </a:cxn>
                      <a:cxn ang="0">
                        <a:pos x="155" y="0"/>
                      </a:cxn>
                      <a:cxn ang="0">
                        <a:pos x="0" y="103"/>
                      </a:cxn>
                    </a:cxnLst>
                    <a:rect l="0" t="0" r="r" b="b"/>
                    <a:pathLst>
                      <a:path w="156" h="277">
                        <a:moveTo>
                          <a:pt x="0" y="103"/>
                        </a:moveTo>
                        <a:lnTo>
                          <a:pt x="0" y="276"/>
                        </a:lnTo>
                        <a:lnTo>
                          <a:pt x="155" y="173"/>
                        </a:lnTo>
                        <a:lnTo>
                          <a:pt x="155" y="0"/>
                        </a:lnTo>
                        <a:lnTo>
                          <a:pt x="0" y="103"/>
                        </a:lnTo>
                      </a:path>
                    </a:pathLst>
                  </a:custGeom>
                  <a:solidFill>
                    <a:srgbClr val="002D86"/>
                  </a:solidFill>
                  <a:ln w="9525">
                    <a:noFill/>
                    <a:round/>
                    <a:headEnd/>
                    <a:tailEnd/>
                  </a:ln>
                </p:spPr>
                <p:txBody>
                  <a:bodyPr wrap="none" anchor="ctr"/>
                  <a:lstStyle/>
                  <a:p>
                    <a:endParaRPr lang="tr-TR"/>
                  </a:p>
                </p:txBody>
              </p:sp>
              <p:sp>
                <p:nvSpPr>
                  <p:cNvPr id="81953" name="Freeform 33"/>
                  <p:cNvSpPr>
                    <a:spLocks noChangeArrowheads="1"/>
                  </p:cNvSpPr>
                  <p:nvPr/>
                </p:nvSpPr>
                <p:spPr bwMode="auto">
                  <a:xfrm>
                    <a:off x="5281" y="3101"/>
                    <a:ext cx="155" cy="22"/>
                  </a:xfrm>
                  <a:custGeom>
                    <a:avLst/>
                    <a:gdLst/>
                    <a:ahLst/>
                    <a:cxnLst>
                      <a:cxn ang="0">
                        <a:pos x="154" y="0"/>
                      </a:cxn>
                      <a:cxn ang="0">
                        <a:pos x="682" y="0"/>
                      </a:cxn>
                      <a:cxn ang="0">
                        <a:pos x="528" y="95"/>
                      </a:cxn>
                      <a:cxn ang="0">
                        <a:pos x="0" y="95"/>
                      </a:cxn>
                      <a:cxn ang="0">
                        <a:pos x="154" y="0"/>
                      </a:cxn>
                    </a:cxnLst>
                    <a:rect l="0" t="0" r="r" b="b"/>
                    <a:pathLst>
                      <a:path w="683" h="96">
                        <a:moveTo>
                          <a:pt x="154" y="0"/>
                        </a:moveTo>
                        <a:lnTo>
                          <a:pt x="682" y="0"/>
                        </a:lnTo>
                        <a:lnTo>
                          <a:pt x="528" y="95"/>
                        </a:lnTo>
                        <a:lnTo>
                          <a:pt x="0" y="95"/>
                        </a:lnTo>
                        <a:lnTo>
                          <a:pt x="154" y="0"/>
                        </a:lnTo>
                      </a:path>
                    </a:pathLst>
                  </a:custGeom>
                  <a:solidFill>
                    <a:srgbClr val="73A2FF"/>
                  </a:solidFill>
                  <a:ln w="9525">
                    <a:noFill/>
                    <a:round/>
                    <a:headEnd/>
                    <a:tailEnd/>
                  </a:ln>
                </p:spPr>
                <p:txBody>
                  <a:bodyPr wrap="none" anchor="ctr"/>
                  <a:lstStyle/>
                  <a:p>
                    <a:endParaRPr lang="tr-TR"/>
                  </a:p>
                </p:txBody>
              </p:sp>
              <p:sp>
                <p:nvSpPr>
                  <p:cNvPr id="81954" name="Oval 34"/>
                  <p:cNvSpPr>
                    <a:spLocks noChangeArrowheads="1"/>
                  </p:cNvSpPr>
                  <p:nvPr/>
                </p:nvSpPr>
                <p:spPr bwMode="auto">
                  <a:xfrm>
                    <a:off x="5295" y="3131"/>
                    <a:ext cx="27"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81955" name="Oval 35"/>
                  <p:cNvSpPr>
                    <a:spLocks noChangeArrowheads="1"/>
                  </p:cNvSpPr>
                  <p:nvPr/>
                </p:nvSpPr>
                <p:spPr bwMode="auto">
                  <a:xfrm>
                    <a:off x="5359" y="3131"/>
                    <a:ext cx="28"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81956" name="Line 36"/>
                  <p:cNvSpPr>
                    <a:spLocks noChangeShapeType="1"/>
                  </p:cNvSpPr>
                  <p:nvPr/>
                </p:nvSpPr>
                <p:spPr bwMode="auto">
                  <a:xfrm>
                    <a:off x="5307" y="3132"/>
                    <a:ext cx="63" cy="1"/>
                  </a:xfrm>
                  <a:prstGeom prst="line">
                    <a:avLst/>
                  </a:prstGeom>
                  <a:noFill/>
                  <a:ln w="9360">
                    <a:solidFill>
                      <a:srgbClr val="000000"/>
                    </a:solidFill>
                    <a:round/>
                    <a:headEnd/>
                    <a:tailEnd/>
                  </a:ln>
                </p:spPr>
                <p:txBody>
                  <a:bodyPr/>
                  <a:lstStyle/>
                  <a:p>
                    <a:endParaRPr lang="tr-TR"/>
                  </a:p>
                </p:txBody>
              </p:sp>
            </p:grpSp>
            <p:grpSp>
              <p:nvGrpSpPr>
                <p:cNvPr id="81957" name="Group 37"/>
                <p:cNvGrpSpPr>
                  <a:grpSpLocks/>
                </p:cNvGrpSpPr>
                <p:nvPr/>
              </p:nvGrpSpPr>
              <p:grpSpPr bwMode="auto">
                <a:xfrm>
                  <a:off x="5281" y="3017"/>
                  <a:ext cx="154" cy="62"/>
                  <a:chOff x="5281" y="3017"/>
                  <a:chExt cx="154" cy="62"/>
                </a:xfrm>
              </p:grpSpPr>
              <p:sp>
                <p:nvSpPr>
                  <p:cNvPr id="81958" name="AutoShape 38"/>
                  <p:cNvSpPr>
                    <a:spLocks noChangeArrowheads="1"/>
                  </p:cNvSpPr>
                  <p:nvPr/>
                </p:nvSpPr>
                <p:spPr bwMode="auto">
                  <a:xfrm>
                    <a:off x="5283" y="3040"/>
                    <a:ext cx="120" cy="40"/>
                  </a:xfrm>
                  <a:prstGeom prst="roundRect">
                    <a:avLst>
                      <a:gd name="adj" fmla="val 2500"/>
                    </a:avLst>
                  </a:prstGeom>
                  <a:solidFill>
                    <a:srgbClr val="1362FF"/>
                  </a:solidFill>
                  <a:ln w="9525">
                    <a:noFill/>
                    <a:round/>
                    <a:headEnd/>
                    <a:tailEnd/>
                  </a:ln>
                </p:spPr>
                <p:txBody>
                  <a:bodyPr wrap="none" anchor="ctr"/>
                  <a:lstStyle/>
                  <a:p>
                    <a:endParaRPr lang="tr-TR"/>
                  </a:p>
                </p:txBody>
              </p:sp>
              <p:sp>
                <p:nvSpPr>
                  <p:cNvPr id="81959" name="Freeform 39"/>
                  <p:cNvSpPr>
                    <a:spLocks noChangeArrowheads="1"/>
                  </p:cNvSpPr>
                  <p:nvPr/>
                </p:nvSpPr>
                <p:spPr bwMode="auto">
                  <a:xfrm>
                    <a:off x="5401" y="3017"/>
                    <a:ext cx="35" cy="63"/>
                  </a:xfrm>
                  <a:custGeom>
                    <a:avLst/>
                    <a:gdLst/>
                    <a:ahLst/>
                    <a:cxnLst>
                      <a:cxn ang="0">
                        <a:pos x="0" y="104"/>
                      </a:cxn>
                      <a:cxn ang="0">
                        <a:pos x="0" y="276"/>
                      </a:cxn>
                      <a:cxn ang="0">
                        <a:pos x="155" y="173"/>
                      </a:cxn>
                      <a:cxn ang="0">
                        <a:pos x="155" y="0"/>
                      </a:cxn>
                      <a:cxn ang="0">
                        <a:pos x="0" y="104"/>
                      </a:cxn>
                    </a:cxnLst>
                    <a:rect l="0" t="0" r="r" b="b"/>
                    <a:pathLst>
                      <a:path w="156" h="277">
                        <a:moveTo>
                          <a:pt x="0" y="104"/>
                        </a:moveTo>
                        <a:lnTo>
                          <a:pt x="0" y="276"/>
                        </a:lnTo>
                        <a:lnTo>
                          <a:pt x="155" y="173"/>
                        </a:lnTo>
                        <a:lnTo>
                          <a:pt x="155" y="0"/>
                        </a:lnTo>
                        <a:lnTo>
                          <a:pt x="0" y="104"/>
                        </a:lnTo>
                      </a:path>
                    </a:pathLst>
                  </a:custGeom>
                  <a:solidFill>
                    <a:srgbClr val="002D86"/>
                  </a:solidFill>
                  <a:ln w="9525">
                    <a:noFill/>
                    <a:round/>
                    <a:headEnd/>
                    <a:tailEnd/>
                  </a:ln>
                </p:spPr>
                <p:txBody>
                  <a:bodyPr wrap="none" anchor="ctr"/>
                  <a:lstStyle/>
                  <a:p>
                    <a:endParaRPr lang="tr-TR"/>
                  </a:p>
                </p:txBody>
              </p:sp>
              <p:sp>
                <p:nvSpPr>
                  <p:cNvPr id="81960" name="Freeform 40"/>
                  <p:cNvSpPr>
                    <a:spLocks noChangeArrowheads="1"/>
                  </p:cNvSpPr>
                  <p:nvPr/>
                </p:nvSpPr>
                <p:spPr bwMode="auto">
                  <a:xfrm>
                    <a:off x="5281" y="3019"/>
                    <a:ext cx="155" cy="22"/>
                  </a:xfrm>
                  <a:custGeom>
                    <a:avLst/>
                    <a:gdLst/>
                    <a:ahLst/>
                    <a:cxnLst>
                      <a:cxn ang="0">
                        <a:pos x="154" y="0"/>
                      </a:cxn>
                      <a:cxn ang="0">
                        <a:pos x="682" y="0"/>
                      </a:cxn>
                      <a:cxn ang="0">
                        <a:pos x="528" y="96"/>
                      </a:cxn>
                      <a:cxn ang="0">
                        <a:pos x="0" y="96"/>
                      </a:cxn>
                      <a:cxn ang="0">
                        <a:pos x="154" y="0"/>
                      </a:cxn>
                    </a:cxnLst>
                    <a:rect l="0" t="0" r="r" b="b"/>
                    <a:pathLst>
                      <a:path w="683" h="97">
                        <a:moveTo>
                          <a:pt x="154" y="0"/>
                        </a:moveTo>
                        <a:lnTo>
                          <a:pt x="682" y="0"/>
                        </a:lnTo>
                        <a:lnTo>
                          <a:pt x="528" y="96"/>
                        </a:lnTo>
                        <a:lnTo>
                          <a:pt x="0" y="96"/>
                        </a:lnTo>
                        <a:lnTo>
                          <a:pt x="154" y="0"/>
                        </a:lnTo>
                      </a:path>
                    </a:pathLst>
                  </a:custGeom>
                  <a:solidFill>
                    <a:srgbClr val="73A2FF"/>
                  </a:solidFill>
                  <a:ln w="9525">
                    <a:noFill/>
                    <a:round/>
                    <a:headEnd/>
                    <a:tailEnd/>
                  </a:ln>
                </p:spPr>
                <p:txBody>
                  <a:bodyPr wrap="none" anchor="ctr"/>
                  <a:lstStyle/>
                  <a:p>
                    <a:endParaRPr lang="tr-TR"/>
                  </a:p>
                </p:txBody>
              </p:sp>
              <p:sp>
                <p:nvSpPr>
                  <p:cNvPr id="81961" name="Oval 41"/>
                  <p:cNvSpPr>
                    <a:spLocks noChangeArrowheads="1"/>
                  </p:cNvSpPr>
                  <p:nvPr/>
                </p:nvSpPr>
                <p:spPr bwMode="auto">
                  <a:xfrm>
                    <a:off x="5295" y="3049"/>
                    <a:ext cx="27"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81962" name="Oval 42"/>
                  <p:cNvSpPr>
                    <a:spLocks noChangeArrowheads="1"/>
                  </p:cNvSpPr>
                  <p:nvPr/>
                </p:nvSpPr>
                <p:spPr bwMode="auto">
                  <a:xfrm>
                    <a:off x="5359" y="3049"/>
                    <a:ext cx="28" cy="25"/>
                  </a:xfrm>
                  <a:prstGeom prst="ellipse">
                    <a:avLst/>
                  </a:prstGeom>
                  <a:solidFill>
                    <a:srgbClr val="000000"/>
                  </a:solidFill>
                  <a:ln w="6480">
                    <a:solidFill>
                      <a:srgbClr val="000000"/>
                    </a:solidFill>
                    <a:round/>
                    <a:headEnd/>
                    <a:tailEnd/>
                  </a:ln>
                </p:spPr>
                <p:txBody>
                  <a:bodyPr wrap="none" anchor="ctr"/>
                  <a:lstStyle/>
                  <a:p>
                    <a:endParaRPr lang="tr-TR"/>
                  </a:p>
                </p:txBody>
              </p:sp>
              <p:sp>
                <p:nvSpPr>
                  <p:cNvPr id="81963" name="Line 43"/>
                  <p:cNvSpPr>
                    <a:spLocks noChangeShapeType="1"/>
                  </p:cNvSpPr>
                  <p:nvPr/>
                </p:nvSpPr>
                <p:spPr bwMode="auto">
                  <a:xfrm>
                    <a:off x="5307" y="3050"/>
                    <a:ext cx="63" cy="1"/>
                  </a:xfrm>
                  <a:prstGeom prst="line">
                    <a:avLst/>
                  </a:prstGeom>
                  <a:noFill/>
                  <a:ln w="9360">
                    <a:solidFill>
                      <a:srgbClr val="000000"/>
                    </a:solidFill>
                    <a:round/>
                    <a:headEnd/>
                    <a:tailEnd/>
                  </a:ln>
                </p:spPr>
                <p:txBody>
                  <a:bodyPr/>
                  <a:lstStyle/>
                  <a:p>
                    <a:endParaRPr lang="tr-TR"/>
                  </a:p>
                </p:txBody>
              </p:sp>
            </p:grpSp>
          </p:grpSp>
          <p:sp>
            <p:nvSpPr>
              <p:cNvPr id="81964" name="AutoShape 44"/>
              <p:cNvSpPr>
                <a:spLocks noChangeArrowheads="1"/>
              </p:cNvSpPr>
              <p:nvPr/>
            </p:nvSpPr>
            <p:spPr bwMode="auto">
              <a:xfrm>
                <a:off x="5429" y="3012"/>
                <a:ext cx="11" cy="241"/>
              </a:xfrm>
              <a:prstGeom prst="roundRect">
                <a:avLst>
                  <a:gd name="adj" fmla="val 10000"/>
                </a:avLst>
              </a:prstGeom>
              <a:solidFill>
                <a:srgbClr val="B2B2B2"/>
              </a:solidFill>
              <a:ln w="9525">
                <a:noFill/>
                <a:round/>
                <a:headEnd/>
                <a:tailEnd/>
              </a:ln>
            </p:spPr>
            <p:txBody>
              <a:bodyPr wrap="none" anchor="ctr"/>
              <a:lstStyle/>
              <a:p>
                <a:endParaRPr lang="tr-TR"/>
              </a:p>
            </p:txBody>
          </p:sp>
          <p:sp>
            <p:nvSpPr>
              <p:cNvPr id="81965" name="AutoShape 45"/>
              <p:cNvSpPr>
                <a:spLocks noChangeArrowheads="1"/>
              </p:cNvSpPr>
              <p:nvPr/>
            </p:nvSpPr>
            <p:spPr bwMode="auto">
              <a:xfrm>
                <a:off x="5294" y="2999"/>
                <a:ext cx="137" cy="28"/>
              </a:xfrm>
              <a:prstGeom prst="roundRect">
                <a:avLst>
                  <a:gd name="adj" fmla="val 3569"/>
                </a:avLst>
              </a:prstGeom>
              <a:solidFill>
                <a:srgbClr val="B2B2B2"/>
              </a:solidFill>
              <a:ln w="9525">
                <a:noFill/>
                <a:round/>
                <a:headEnd/>
                <a:tailEnd/>
              </a:ln>
            </p:spPr>
            <p:txBody>
              <a:bodyPr wrap="none" anchor="ctr"/>
              <a:lstStyle/>
              <a:p>
                <a:endParaRPr lang="tr-TR"/>
              </a:p>
            </p:txBody>
          </p:sp>
        </p:grpSp>
        <p:sp>
          <p:nvSpPr>
            <p:cNvPr id="81966" name="Line 46"/>
            <p:cNvSpPr>
              <a:spLocks noChangeShapeType="1"/>
            </p:cNvSpPr>
            <p:nvPr/>
          </p:nvSpPr>
          <p:spPr bwMode="auto">
            <a:xfrm flipV="1">
              <a:off x="3762" y="2819"/>
              <a:ext cx="464" cy="291"/>
            </a:xfrm>
            <a:prstGeom prst="line">
              <a:avLst/>
            </a:prstGeom>
            <a:noFill/>
            <a:ln w="38160">
              <a:solidFill>
                <a:schemeClr val="accent1"/>
              </a:solidFill>
              <a:round/>
              <a:headEnd/>
              <a:tailEnd/>
            </a:ln>
          </p:spPr>
          <p:txBody>
            <a:bodyPr/>
            <a:lstStyle/>
            <a:p>
              <a:endParaRPr lang="tr-TR"/>
            </a:p>
          </p:txBody>
        </p:sp>
        <p:pic>
          <p:nvPicPr>
            <p:cNvPr id="81967" name="Picture 47"/>
            <p:cNvPicPr>
              <a:picLocks noChangeAspect="1" noChangeArrowheads="1"/>
            </p:cNvPicPr>
            <p:nvPr/>
          </p:nvPicPr>
          <p:blipFill>
            <a:blip r:embed="rId5" cstate="print"/>
            <a:srcRect/>
            <a:stretch>
              <a:fillRect/>
            </a:stretch>
          </p:blipFill>
          <p:spPr bwMode="auto">
            <a:xfrm>
              <a:off x="3885" y="2063"/>
              <a:ext cx="273" cy="426"/>
            </a:xfrm>
            <a:prstGeom prst="rect">
              <a:avLst/>
            </a:prstGeom>
            <a:noFill/>
          </p:spPr>
        </p:pic>
        <p:pic>
          <p:nvPicPr>
            <p:cNvPr id="81968" name="Picture 48"/>
            <p:cNvPicPr>
              <a:picLocks noChangeAspect="1" noChangeArrowheads="1"/>
            </p:cNvPicPr>
            <p:nvPr/>
          </p:nvPicPr>
          <p:blipFill>
            <a:blip r:embed="rId5" cstate="print"/>
            <a:srcRect/>
            <a:stretch>
              <a:fillRect/>
            </a:stretch>
          </p:blipFill>
          <p:spPr bwMode="auto">
            <a:xfrm>
              <a:off x="4582" y="2048"/>
              <a:ext cx="273" cy="426"/>
            </a:xfrm>
            <a:prstGeom prst="rect">
              <a:avLst/>
            </a:prstGeom>
            <a:noFill/>
          </p:spPr>
        </p:pic>
        <p:grpSp>
          <p:nvGrpSpPr>
            <p:cNvPr id="81969" name="Group 49"/>
            <p:cNvGrpSpPr>
              <a:grpSpLocks/>
            </p:cNvGrpSpPr>
            <p:nvPr/>
          </p:nvGrpSpPr>
          <p:grpSpPr bwMode="auto">
            <a:xfrm>
              <a:off x="4492" y="3079"/>
              <a:ext cx="327" cy="494"/>
              <a:chOff x="576" y="1888"/>
              <a:chExt cx="294" cy="444"/>
            </a:xfrm>
          </p:grpSpPr>
          <p:sp>
            <p:nvSpPr>
              <p:cNvPr id="81970" name="Rectangle 50"/>
              <p:cNvSpPr>
                <a:spLocks noChangeArrowheads="1"/>
              </p:cNvSpPr>
              <p:nvPr/>
            </p:nvSpPr>
            <p:spPr bwMode="auto">
              <a:xfrm>
                <a:off x="576" y="1922"/>
                <a:ext cx="259" cy="410"/>
              </a:xfrm>
              <a:prstGeom prst="rect">
                <a:avLst/>
              </a:prstGeom>
              <a:solidFill>
                <a:srgbClr val="B2B2B2"/>
              </a:solidFill>
              <a:ln w="6350">
                <a:noFill/>
                <a:miter lim="800000"/>
                <a:headEnd/>
                <a:tailEnd/>
              </a:ln>
            </p:spPr>
            <p:txBody>
              <a:bodyPr/>
              <a:lstStyle/>
              <a:p>
                <a:endParaRPr lang="tr-TR"/>
              </a:p>
            </p:txBody>
          </p:sp>
          <p:sp>
            <p:nvSpPr>
              <p:cNvPr id="81971" name="Freeform 51"/>
              <p:cNvSpPr>
                <a:spLocks/>
              </p:cNvSpPr>
              <p:nvPr/>
            </p:nvSpPr>
            <p:spPr bwMode="auto">
              <a:xfrm>
                <a:off x="832" y="1888"/>
                <a:ext cx="37" cy="442"/>
              </a:xfrm>
              <a:custGeom>
                <a:avLst/>
                <a:gdLst/>
                <a:ahLst/>
                <a:cxnLst>
                  <a:cxn ang="0">
                    <a:pos x="0" y="489"/>
                  </a:cxn>
                  <a:cxn ang="0">
                    <a:pos x="36" y="452"/>
                  </a:cxn>
                  <a:cxn ang="0">
                    <a:pos x="36" y="0"/>
                  </a:cxn>
                  <a:cxn ang="0">
                    <a:pos x="0" y="37"/>
                  </a:cxn>
                  <a:cxn ang="0">
                    <a:pos x="0" y="489"/>
                  </a:cxn>
                </a:cxnLst>
                <a:rect l="0" t="0" r="r" b="b"/>
                <a:pathLst>
                  <a:path w="36" h="489">
                    <a:moveTo>
                      <a:pt x="0" y="489"/>
                    </a:moveTo>
                    <a:lnTo>
                      <a:pt x="36" y="452"/>
                    </a:lnTo>
                    <a:lnTo>
                      <a:pt x="36" y="0"/>
                    </a:lnTo>
                    <a:lnTo>
                      <a:pt x="0" y="37"/>
                    </a:lnTo>
                    <a:lnTo>
                      <a:pt x="0" y="489"/>
                    </a:lnTo>
                    <a:close/>
                  </a:path>
                </a:pathLst>
              </a:custGeom>
              <a:solidFill>
                <a:srgbClr val="969696"/>
              </a:solidFill>
              <a:ln w="6350" cmpd="sng">
                <a:noFill/>
                <a:prstDash val="solid"/>
                <a:round/>
                <a:headEnd/>
                <a:tailEnd/>
              </a:ln>
            </p:spPr>
            <p:txBody>
              <a:bodyPr/>
              <a:lstStyle/>
              <a:p>
                <a:endParaRPr lang="tr-TR"/>
              </a:p>
            </p:txBody>
          </p:sp>
          <p:sp>
            <p:nvSpPr>
              <p:cNvPr id="81972" name="Freeform 52"/>
              <p:cNvSpPr>
                <a:spLocks/>
              </p:cNvSpPr>
              <p:nvPr/>
            </p:nvSpPr>
            <p:spPr bwMode="auto">
              <a:xfrm>
                <a:off x="596" y="2281"/>
                <a:ext cx="217" cy="23"/>
              </a:xfrm>
              <a:custGeom>
                <a:avLst/>
                <a:gdLst/>
                <a:ahLst/>
                <a:cxnLst>
                  <a:cxn ang="0">
                    <a:pos x="0" y="26"/>
                  </a:cxn>
                  <a:cxn ang="0">
                    <a:pos x="29" y="0"/>
                  </a:cxn>
                  <a:cxn ang="0">
                    <a:pos x="247" y="1"/>
                  </a:cxn>
                  <a:cxn ang="0">
                    <a:pos x="247" y="26"/>
                  </a:cxn>
                  <a:cxn ang="0">
                    <a:pos x="0" y="26"/>
                  </a:cxn>
                </a:cxnLst>
                <a:rect l="0" t="0" r="r" b="b"/>
                <a:pathLst>
                  <a:path w="247" h="26">
                    <a:moveTo>
                      <a:pt x="0" y="26"/>
                    </a:moveTo>
                    <a:lnTo>
                      <a:pt x="29" y="0"/>
                    </a:lnTo>
                    <a:lnTo>
                      <a:pt x="247" y="1"/>
                    </a:lnTo>
                    <a:lnTo>
                      <a:pt x="247" y="26"/>
                    </a:lnTo>
                    <a:lnTo>
                      <a:pt x="0" y="26"/>
                    </a:lnTo>
                    <a:close/>
                  </a:path>
                </a:pathLst>
              </a:custGeom>
              <a:solidFill>
                <a:srgbClr val="808080"/>
              </a:solidFill>
              <a:ln w="6350" cmpd="sng">
                <a:noFill/>
                <a:prstDash val="solid"/>
                <a:round/>
                <a:headEnd/>
                <a:tailEnd/>
              </a:ln>
            </p:spPr>
            <p:txBody>
              <a:bodyPr/>
              <a:lstStyle/>
              <a:p>
                <a:endParaRPr lang="tr-TR"/>
              </a:p>
            </p:txBody>
          </p:sp>
          <p:sp>
            <p:nvSpPr>
              <p:cNvPr id="81973" name="Freeform 53"/>
              <p:cNvSpPr>
                <a:spLocks/>
              </p:cNvSpPr>
              <p:nvPr/>
            </p:nvSpPr>
            <p:spPr bwMode="auto">
              <a:xfrm>
                <a:off x="596" y="1998"/>
                <a:ext cx="28" cy="305"/>
              </a:xfrm>
              <a:custGeom>
                <a:avLst/>
                <a:gdLst/>
                <a:ahLst/>
                <a:cxnLst>
                  <a:cxn ang="0">
                    <a:pos x="0" y="1418"/>
                  </a:cxn>
                  <a:cxn ang="0">
                    <a:pos x="131" y="1314"/>
                  </a:cxn>
                  <a:cxn ang="0">
                    <a:pos x="131" y="0"/>
                  </a:cxn>
                  <a:cxn ang="0">
                    <a:pos x="1" y="0"/>
                  </a:cxn>
                  <a:cxn ang="0">
                    <a:pos x="0" y="1418"/>
                  </a:cxn>
                </a:cxnLst>
                <a:rect l="0" t="0" r="r" b="b"/>
                <a:pathLst>
                  <a:path w="131" h="1418">
                    <a:moveTo>
                      <a:pt x="0" y="1418"/>
                    </a:moveTo>
                    <a:lnTo>
                      <a:pt x="131" y="1314"/>
                    </a:lnTo>
                    <a:lnTo>
                      <a:pt x="131" y="0"/>
                    </a:lnTo>
                    <a:lnTo>
                      <a:pt x="1" y="0"/>
                    </a:lnTo>
                    <a:lnTo>
                      <a:pt x="0" y="1418"/>
                    </a:lnTo>
                    <a:close/>
                  </a:path>
                </a:pathLst>
              </a:custGeom>
              <a:solidFill>
                <a:srgbClr val="4D4D4D"/>
              </a:solidFill>
              <a:ln w="6350" cmpd="sng">
                <a:noFill/>
                <a:prstDash val="solid"/>
                <a:round/>
                <a:headEnd/>
                <a:tailEnd/>
              </a:ln>
            </p:spPr>
            <p:txBody>
              <a:bodyPr/>
              <a:lstStyle/>
              <a:p>
                <a:endParaRPr lang="tr-TR"/>
              </a:p>
            </p:txBody>
          </p:sp>
          <p:sp>
            <p:nvSpPr>
              <p:cNvPr id="81974" name="Freeform 54"/>
              <p:cNvSpPr>
                <a:spLocks/>
              </p:cNvSpPr>
              <p:nvPr/>
            </p:nvSpPr>
            <p:spPr bwMode="auto">
              <a:xfrm>
                <a:off x="577" y="1888"/>
                <a:ext cx="293" cy="34"/>
              </a:xfrm>
              <a:custGeom>
                <a:avLst/>
                <a:gdLst/>
                <a:ahLst/>
                <a:cxnLst>
                  <a:cxn ang="0">
                    <a:pos x="0" y="37"/>
                  </a:cxn>
                  <a:cxn ang="0">
                    <a:pos x="36" y="0"/>
                  </a:cxn>
                  <a:cxn ang="0">
                    <a:pos x="301" y="0"/>
                  </a:cxn>
                  <a:cxn ang="0">
                    <a:pos x="265" y="37"/>
                  </a:cxn>
                  <a:cxn ang="0">
                    <a:pos x="0" y="37"/>
                  </a:cxn>
                </a:cxnLst>
                <a:rect l="0" t="0" r="r" b="b"/>
                <a:pathLst>
                  <a:path w="301" h="37">
                    <a:moveTo>
                      <a:pt x="0" y="37"/>
                    </a:moveTo>
                    <a:lnTo>
                      <a:pt x="36" y="0"/>
                    </a:lnTo>
                    <a:lnTo>
                      <a:pt x="301" y="0"/>
                    </a:lnTo>
                    <a:lnTo>
                      <a:pt x="265" y="37"/>
                    </a:lnTo>
                    <a:lnTo>
                      <a:pt x="0" y="37"/>
                    </a:lnTo>
                    <a:close/>
                  </a:path>
                </a:pathLst>
              </a:custGeom>
              <a:solidFill>
                <a:srgbClr val="DDDDDD"/>
              </a:solidFill>
              <a:ln w="6350" cmpd="sng">
                <a:noFill/>
                <a:prstDash val="solid"/>
                <a:round/>
                <a:headEnd/>
                <a:tailEnd/>
              </a:ln>
            </p:spPr>
            <p:txBody>
              <a:bodyPr/>
              <a:lstStyle/>
              <a:p>
                <a:endParaRPr lang="tr-TR"/>
              </a:p>
            </p:txBody>
          </p:sp>
          <p:sp>
            <p:nvSpPr>
              <p:cNvPr id="81975" name="Rectangle 55"/>
              <p:cNvSpPr>
                <a:spLocks noChangeArrowheads="1"/>
              </p:cNvSpPr>
              <p:nvPr/>
            </p:nvSpPr>
            <p:spPr bwMode="auto">
              <a:xfrm>
                <a:off x="596" y="1998"/>
                <a:ext cx="217" cy="305"/>
              </a:xfrm>
              <a:prstGeom prst="rect">
                <a:avLst/>
              </a:prstGeom>
              <a:noFill/>
              <a:ln w="6350">
                <a:noFill/>
                <a:miter lim="800000"/>
                <a:headEnd/>
                <a:tailEnd/>
              </a:ln>
              <a:effectLst/>
            </p:spPr>
            <p:txBody>
              <a:bodyPr wrap="none" anchor="ctr"/>
              <a:lstStyle/>
              <a:p>
                <a:endParaRPr lang="tr-TR"/>
              </a:p>
            </p:txBody>
          </p:sp>
          <p:sp>
            <p:nvSpPr>
              <p:cNvPr id="81976" name="Rectangle 56"/>
              <p:cNvSpPr>
                <a:spLocks noChangeArrowheads="1"/>
              </p:cNvSpPr>
              <p:nvPr/>
            </p:nvSpPr>
            <p:spPr bwMode="auto">
              <a:xfrm>
                <a:off x="623" y="1998"/>
                <a:ext cx="190" cy="285"/>
              </a:xfrm>
              <a:prstGeom prst="rect">
                <a:avLst/>
              </a:prstGeom>
              <a:solidFill>
                <a:srgbClr val="969696"/>
              </a:solidFill>
              <a:ln w="0" algn="ctr">
                <a:noFill/>
                <a:miter lim="800000"/>
                <a:headEnd/>
                <a:tailEnd/>
              </a:ln>
              <a:effectLst/>
            </p:spPr>
            <p:txBody>
              <a:bodyPr wrap="none" anchor="ctr"/>
              <a:lstStyle/>
              <a:p>
                <a:endParaRPr lang="tr-TR"/>
              </a:p>
            </p:txBody>
          </p:sp>
          <p:grpSp>
            <p:nvGrpSpPr>
              <p:cNvPr id="81977" name="Group 57"/>
              <p:cNvGrpSpPr>
                <a:grpSpLocks/>
              </p:cNvGrpSpPr>
              <p:nvPr/>
            </p:nvGrpSpPr>
            <p:grpSpPr bwMode="auto">
              <a:xfrm>
                <a:off x="720" y="2247"/>
                <a:ext cx="81" cy="38"/>
                <a:chOff x="816" y="1680"/>
                <a:chExt cx="463" cy="231"/>
              </a:xfrm>
            </p:grpSpPr>
            <p:sp>
              <p:nvSpPr>
                <p:cNvPr id="81978" name="Oval 58"/>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1979" name="Rectangle 59"/>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1980" name="Oval 60"/>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1981" name="Line 61"/>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1982" name="Oval 62"/>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1983" name="Line 63"/>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1984" name="Group 64"/>
              <p:cNvGrpSpPr>
                <a:grpSpLocks/>
              </p:cNvGrpSpPr>
              <p:nvPr/>
            </p:nvGrpSpPr>
            <p:grpSpPr bwMode="auto">
              <a:xfrm>
                <a:off x="720" y="2229"/>
                <a:ext cx="81" cy="38"/>
                <a:chOff x="816" y="1680"/>
                <a:chExt cx="463" cy="231"/>
              </a:xfrm>
            </p:grpSpPr>
            <p:sp>
              <p:nvSpPr>
                <p:cNvPr id="81985" name="Oval 65"/>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1986" name="Rectangle 66"/>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1987" name="Oval 67"/>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1988" name="Line 68"/>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1989" name="Oval 69"/>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1990" name="Line 70"/>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1991" name="Group 71"/>
              <p:cNvGrpSpPr>
                <a:grpSpLocks/>
              </p:cNvGrpSpPr>
              <p:nvPr/>
            </p:nvGrpSpPr>
            <p:grpSpPr bwMode="auto">
              <a:xfrm>
                <a:off x="720" y="2191"/>
                <a:ext cx="81" cy="38"/>
                <a:chOff x="816" y="1680"/>
                <a:chExt cx="463" cy="231"/>
              </a:xfrm>
            </p:grpSpPr>
            <p:sp>
              <p:nvSpPr>
                <p:cNvPr id="81992" name="Oval 72"/>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1993" name="Rectangle 73"/>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1994" name="Oval 74"/>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1995" name="Line 75"/>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1996" name="Oval 76"/>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1997" name="Line 77"/>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1998" name="Group 78"/>
              <p:cNvGrpSpPr>
                <a:grpSpLocks/>
              </p:cNvGrpSpPr>
              <p:nvPr/>
            </p:nvGrpSpPr>
            <p:grpSpPr bwMode="auto">
              <a:xfrm>
                <a:off x="720" y="2174"/>
                <a:ext cx="81" cy="38"/>
                <a:chOff x="816" y="1680"/>
                <a:chExt cx="463" cy="231"/>
              </a:xfrm>
            </p:grpSpPr>
            <p:sp>
              <p:nvSpPr>
                <p:cNvPr id="81999" name="Oval 79"/>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00" name="Rectangle 80"/>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01" name="Oval 81"/>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02" name="Line 82"/>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03" name="Oval 83"/>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04" name="Line 84"/>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05" name="Group 85"/>
              <p:cNvGrpSpPr>
                <a:grpSpLocks/>
              </p:cNvGrpSpPr>
              <p:nvPr/>
            </p:nvGrpSpPr>
            <p:grpSpPr bwMode="auto">
              <a:xfrm>
                <a:off x="720" y="2135"/>
                <a:ext cx="81" cy="38"/>
                <a:chOff x="816" y="1680"/>
                <a:chExt cx="463" cy="231"/>
              </a:xfrm>
            </p:grpSpPr>
            <p:sp>
              <p:nvSpPr>
                <p:cNvPr id="82006" name="Oval 86"/>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07" name="Rectangle 87"/>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08" name="Oval 88"/>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09" name="Line 89"/>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10" name="Oval 90"/>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11" name="Line 91"/>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12" name="Group 92"/>
              <p:cNvGrpSpPr>
                <a:grpSpLocks/>
              </p:cNvGrpSpPr>
              <p:nvPr/>
            </p:nvGrpSpPr>
            <p:grpSpPr bwMode="auto">
              <a:xfrm>
                <a:off x="720" y="2117"/>
                <a:ext cx="81" cy="39"/>
                <a:chOff x="816" y="1680"/>
                <a:chExt cx="463" cy="231"/>
              </a:xfrm>
            </p:grpSpPr>
            <p:sp>
              <p:nvSpPr>
                <p:cNvPr id="82013" name="Oval 93"/>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14" name="Rectangle 94"/>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15" name="Oval 95"/>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16" name="Line 96"/>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17" name="Oval 97"/>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18" name="Line 98"/>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19" name="Group 99"/>
              <p:cNvGrpSpPr>
                <a:grpSpLocks/>
              </p:cNvGrpSpPr>
              <p:nvPr/>
            </p:nvGrpSpPr>
            <p:grpSpPr bwMode="auto">
              <a:xfrm>
                <a:off x="720" y="2079"/>
                <a:ext cx="81" cy="38"/>
                <a:chOff x="816" y="1680"/>
                <a:chExt cx="463" cy="231"/>
              </a:xfrm>
            </p:grpSpPr>
            <p:sp>
              <p:nvSpPr>
                <p:cNvPr id="82020" name="Oval 100"/>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21" name="Rectangle 101"/>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22" name="Oval 102"/>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23" name="Line 103"/>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24" name="Oval 104"/>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25" name="Line 105"/>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26" name="Group 106"/>
              <p:cNvGrpSpPr>
                <a:grpSpLocks/>
              </p:cNvGrpSpPr>
              <p:nvPr/>
            </p:nvGrpSpPr>
            <p:grpSpPr bwMode="auto">
              <a:xfrm>
                <a:off x="720" y="2061"/>
                <a:ext cx="81" cy="38"/>
                <a:chOff x="816" y="1680"/>
                <a:chExt cx="463" cy="231"/>
              </a:xfrm>
            </p:grpSpPr>
            <p:sp>
              <p:nvSpPr>
                <p:cNvPr id="82027" name="Oval 107"/>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28" name="Rectangle 108"/>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29" name="Oval 109"/>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30" name="Line 110"/>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31" name="Oval 111"/>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32" name="Line 112"/>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33" name="Group 113"/>
              <p:cNvGrpSpPr>
                <a:grpSpLocks/>
              </p:cNvGrpSpPr>
              <p:nvPr/>
            </p:nvGrpSpPr>
            <p:grpSpPr bwMode="auto">
              <a:xfrm>
                <a:off x="720" y="2023"/>
                <a:ext cx="81" cy="38"/>
                <a:chOff x="816" y="1680"/>
                <a:chExt cx="463" cy="231"/>
              </a:xfrm>
            </p:grpSpPr>
            <p:sp>
              <p:nvSpPr>
                <p:cNvPr id="82034" name="Oval 114"/>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35" name="Rectangle 115"/>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36" name="Oval 116"/>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37" name="Line 117"/>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38" name="Oval 118"/>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39" name="Line 119"/>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40" name="Group 120"/>
              <p:cNvGrpSpPr>
                <a:grpSpLocks/>
              </p:cNvGrpSpPr>
              <p:nvPr/>
            </p:nvGrpSpPr>
            <p:grpSpPr bwMode="auto">
              <a:xfrm>
                <a:off x="720" y="2005"/>
                <a:ext cx="81" cy="38"/>
                <a:chOff x="816" y="1680"/>
                <a:chExt cx="463" cy="231"/>
              </a:xfrm>
            </p:grpSpPr>
            <p:sp>
              <p:nvSpPr>
                <p:cNvPr id="82041" name="Oval 121"/>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42" name="Rectangle 122"/>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43" name="Oval 123"/>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44" name="Line 124"/>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45" name="Oval 125"/>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46" name="Line 126"/>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47" name="Group 127"/>
              <p:cNvGrpSpPr>
                <a:grpSpLocks/>
              </p:cNvGrpSpPr>
              <p:nvPr/>
            </p:nvGrpSpPr>
            <p:grpSpPr bwMode="auto">
              <a:xfrm>
                <a:off x="614" y="2247"/>
                <a:ext cx="81" cy="38"/>
                <a:chOff x="816" y="1680"/>
                <a:chExt cx="463" cy="231"/>
              </a:xfrm>
            </p:grpSpPr>
            <p:sp>
              <p:nvSpPr>
                <p:cNvPr id="82048" name="Oval 128"/>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49" name="Rectangle 129"/>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50" name="Oval 130"/>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51" name="Line 131"/>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52" name="Oval 132"/>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53" name="Line 133"/>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54" name="Group 134"/>
              <p:cNvGrpSpPr>
                <a:grpSpLocks/>
              </p:cNvGrpSpPr>
              <p:nvPr/>
            </p:nvGrpSpPr>
            <p:grpSpPr bwMode="auto">
              <a:xfrm>
                <a:off x="614" y="2229"/>
                <a:ext cx="81" cy="38"/>
                <a:chOff x="816" y="1680"/>
                <a:chExt cx="463" cy="231"/>
              </a:xfrm>
            </p:grpSpPr>
            <p:sp>
              <p:nvSpPr>
                <p:cNvPr id="82055" name="Oval 135"/>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56" name="Rectangle 136"/>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57" name="Oval 137"/>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58" name="Line 138"/>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59" name="Oval 139"/>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60" name="Line 140"/>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61" name="Group 141"/>
              <p:cNvGrpSpPr>
                <a:grpSpLocks/>
              </p:cNvGrpSpPr>
              <p:nvPr/>
            </p:nvGrpSpPr>
            <p:grpSpPr bwMode="auto">
              <a:xfrm>
                <a:off x="614" y="2191"/>
                <a:ext cx="81" cy="38"/>
                <a:chOff x="816" y="1680"/>
                <a:chExt cx="463" cy="231"/>
              </a:xfrm>
            </p:grpSpPr>
            <p:sp>
              <p:nvSpPr>
                <p:cNvPr id="82062" name="Oval 142"/>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63" name="Rectangle 143"/>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64" name="Oval 144"/>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65" name="Line 145"/>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66" name="Oval 146"/>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67" name="Line 147"/>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68" name="Group 148"/>
              <p:cNvGrpSpPr>
                <a:grpSpLocks/>
              </p:cNvGrpSpPr>
              <p:nvPr/>
            </p:nvGrpSpPr>
            <p:grpSpPr bwMode="auto">
              <a:xfrm>
                <a:off x="614" y="2174"/>
                <a:ext cx="81" cy="38"/>
                <a:chOff x="816" y="1680"/>
                <a:chExt cx="463" cy="231"/>
              </a:xfrm>
            </p:grpSpPr>
            <p:sp>
              <p:nvSpPr>
                <p:cNvPr id="82069" name="Oval 149"/>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70" name="Rectangle 150"/>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71" name="Oval 151"/>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72" name="Line 152"/>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73" name="Oval 153"/>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74" name="Line 154"/>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75" name="Group 155"/>
              <p:cNvGrpSpPr>
                <a:grpSpLocks/>
              </p:cNvGrpSpPr>
              <p:nvPr/>
            </p:nvGrpSpPr>
            <p:grpSpPr bwMode="auto">
              <a:xfrm>
                <a:off x="614" y="2135"/>
                <a:ext cx="81" cy="38"/>
                <a:chOff x="816" y="1680"/>
                <a:chExt cx="463" cy="231"/>
              </a:xfrm>
            </p:grpSpPr>
            <p:sp>
              <p:nvSpPr>
                <p:cNvPr id="82076" name="Oval 156"/>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77" name="Rectangle 157"/>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78" name="Oval 158"/>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79" name="Line 159"/>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80" name="Oval 160"/>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81" name="Line 161"/>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82" name="Group 162"/>
              <p:cNvGrpSpPr>
                <a:grpSpLocks/>
              </p:cNvGrpSpPr>
              <p:nvPr/>
            </p:nvGrpSpPr>
            <p:grpSpPr bwMode="auto">
              <a:xfrm>
                <a:off x="614" y="2117"/>
                <a:ext cx="81" cy="39"/>
                <a:chOff x="816" y="1680"/>
                <a:chExt cx="463" cy="231"/>
              </a:xfrm>
            </p:grpSpPr>
            <p:sp>
              <p:nvSpPr>
                <p:cNvPr id="82083" name="Oval 163"/>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84" name="Rectangle 164"/>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85" name="Oval 165"/>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86" name="Line 166"/>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87" name="Oval 167"/>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88" name="Line 168"/>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89" name="Group 169"/>
              <p:cNvGrpSpPr>
                <a:grpSpLocks/>
              </p:cNvGrpSpPr>
              <p:nvPr/>
            </p:nvGrpSpPr>
            <p:grpSpPr bwMode="auto">
              <a:xfrm>
                <a:off x="614" y="2079"/>
                <a:ext cx="81" cy="38"/>
                <a:chOff x="816" y="1680"/>
                <a:chExt cx="463" cy="231"/>
              </a:xfrm>
            </p:grpSpPr>
            <p:sp>
              <p:nvSpPr>
                <p:cNvPr id="82090" name="Oval 170"/>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91" name="Rectangle 171"/>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92" name="Oval 172"/>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093" name="Line 173"/>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094" name="Oval 174"/>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095" name="Line 175"/>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096" name="Group 176"/>
              <p:cNvGrpSpPr>
                <a:grpSpLocks/>
              </p:cNvGrpSpPr>
              <p:nvPr/>
            </p:nvGrpSpPr>
            <p:grpSpPr bwMode="auto">
              <a:xfrm>
                <a:off x="614" y="2061"/>
                <a:ext cx="81" cy="38"/>
                <a:chOff x="816" y="1680"/>
                <a:chExt cx="463" cy="231"/>
              </a:xfrm>
            </p:grpSpPr>
            <p:sp>
              <p:nvSpPr>
                <p:cNvPr id="82097" name="Oval 177"/>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098" name="Rectangle 178"/>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099" name="Oval 179"/>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100" name="Line 180"/>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101" name="Oval 181"/>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102" name="Line 182"/>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103" name="Group 183"/>
              <p:cNvGrpSpPr>
                <a:grpSpLocks/>
              </p:cNvGrpSpPr>
              <p:nvPr/>
            </p:nvGrpSpPr>
            <p:grpSpPr bwMode="auto">
              <a:xfrm>
                <a:off x="614" y="2023"/>
                <a:ext cx="81" cy="38"/>
                <a:chOff x="816" y="1680"/>
                <a:chExt cx="463" cy="231"/>
              </a:xfrm>
            </p:grpSpPr>
            <p:sp>
              <p:nvSpPr>
                <p:cNvPr id="82104" name="Oval 184"/>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105" name="Rectangle 185"/>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106" name="Oval 186"/>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107" name="Line 187"/>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108" name="Oval 188"/>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109" name="Line 189"/>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nvGrpSpPr>
              <p:cNvPr id="82110" name="Group 190"/>
              <p:cNvGrpSpPr>
                <a:grpSpLocks/>
              </p:cNvGrpSpPr>
              <p:nvPr/>
            </p:nvGrpSpPr>
            <p:grpSpPr bwMode="auto">
              <a:xfrm>
                <a:off x="614" y="2005"/>
                <a:ext cx="81" cy="38"/>
                <a:chOff x="816" y="1680"/>
                <a:chExt cx="463" cy="231"/>
              </a:xfrm>
            </p:grpSpPr>
            <p:sp>
              <p:nvSpPr>
                <p:cNvPr id="82111" name="Oval 191"/>
                <p:cNvSpPr>
                  <a:spLocks noChangeArrowheads="1"/>
                </p:cNvSpPr>
                <p:nvPr/>
              </p:nvSpPr>
              <p:spPr bwMode="auto">
                <a:xfrm>
                  <a:off x="816" y="1738"/>
                  <a:ext cx="462" cy="173"/>
                </a:xfrm>
                <a:prstGeom prst="ellipse">
                  <a:avLst/>
                </a:prstGeom>
                <a:gradFill rotWithShape="0">
                  <a:gsLst>
                    <a:gs pos="0">
                      <a:srgbClr val="EAEAEA"/>
                    </a:gs>
                    <a:gs pos="100000">
                      <a:srgbClr val="969696"/>
                    </a:gs>
                  </a:gsLst>
                  <a:lin ang="0" scaled="1"/>
                </a:gradFill>
                <a:ln w="3175">
                  <a:solidFill>
                    <a:schemeClr val="tx1"/>
                  </a:solidFill>
                  <a:round/>
                  <a:headEnd/>
                  <a:tailEnd/>
                </a:ln>
              </p:spPr>
              <p:txBody>
                <a:bodyPr/>
                <a:lstStyle/>
                <a:p>
                  <a:endParaRPr lang="tr-TR"/>
                </a:p>
              </p:txBody>
            </p:sp>
            <p:sp>
              <p:nvSpPr>
                <p:cNvPr id="82112" name="Rectangle 192"/>
                <p:cNvSpPr>
                  <a:spLocks noChangeArrowheads="1"/>
                </p:cNvSpPr>
                <p:nvPr/>
              </p:nvSpPr>
              <p:spPr bwMode="auto">
                <a:xfrm>
                  <a:off x="818" y="1767"/>
                  <a:ext cx="461" cy="58"/>
                </a:xfrm>
                <a:prstGeom prst="rect">
                  <a:avLst/>
                </a:prstGeom>
                <a:gradFill rotWithShape="0">
                  <a:gsLst>
                    <a:gs pos="0">
                      <a:srgbClr val="EAEAEA"/>
                    </a:gs>
                    <a:gs pos="100000">
                      <a:srgbClr val="969696"/>
                    </a:gs>
                  </a:gsLst>
                  <a:lin ang="0" scaled="1"/>
                </a:gradFill>
                <a:ln w="9525">
                  <a:noFill/>
                  <a:miter lim="800000"/>
                  <a:headEnd/>
                  <a:tailEnd/>
                </a:ln>
              </p:spPr>
              <p:txBody>
                <a:bodyPr/>
                <a:lstStyle/>
                <a:p>
                  <a:endParaRPr lang="tr-TR"/>
                </a:p>
              </p:txBody>
            </p:sp>
            <p:sp>
              <p:nvSpPr>
                <p:cNvPr id="82113" name="Oval 193"/>
                <p:cNvSpPr>
                  <a:spLocks noChangeArrowheads="1"/>
                </p:cNvSpPr>
                <p:nvPr/>
              </p:nvSpPr>
              <p:spPr bwMode="auto">
                <a:xfrm>
                  <a:off x="816" y="1680"/>
                  <a:ext cx="462" cy="173"/>
                </a:xfrm>
                <a:prstGeom prst="ellipse">
                  <a:avLst/>
                </a:prstGeom>
                <a:gradFill rotWithShape="0">
                  <a:gsLst>
                    <a:gs pos="0">
                      <a:srgbClr val="EAEAEA"/>
                    </a:gs>
                    <a:gs pos="100000">
                      <a:srgbClr val="969696"/>
                    </a:gs>
                  </a:gsLst>
                  <a:path path="rect">
                    <a:fillToRect t="100000" r="100000"/>
                  </a:path>
                </a:gradFill>
                <a:ln w="3175">
                  <a:solidFill>
                    <a:schemeClr val="tx1"/>
                  </a:solidFill>
                  <a:round/>
                  <a:headEnd/>
                  <a:tailEnd/>
                </a:ln>
              </p:spPr>
              <p:txBody>
                <a:bodyPr/>
                <a:lstStyle/>
                <a:p>
                  <a:endParaRPr lang="tr-TR"/>
                </a:p>
              </p:txBody>
            </p:sp>
            <p:sp>
              <p:nvSpPr>
                <p:cNvPr id="82114" name="Line 194"/>
                <p:cNvSpPr>
                  <a:spLocks noChangeShapeType="1"/>
                </p:cNvSpPr>
                <p:nvPr/>
              </p:nvSpPr>
              <p:spPr bwMode="auto">
                <a:xfrm>
                  <a:off x="816" y="1767"/>
                  <a:ext cx="0" cy="58"/>
                </a:xfrm>
                <a:prstGeom prst="line">
                  <a:avLst/>
                </a:prstGeom>
                <a:noFill/>
                <a:ln w="3175">
                  <a:solidFill>
                    <a:srgbClr val="333333"/>
                  </a:solidFill>
                  <a:round/>
                  <a:headEnd/>
                  <a:tailEnd/>
                </a:ln>
              </p:spPr>
              <p:txBody>
                <a:bodyPr/>
                <a:lstStyle/>
                <a:p>
                  <a:endParaRPr lang="tr-TR"/>
                </a:p>
              </p:txBody>
            </p:sp>
            <p:sp>
              <p:nvSpPr>
                <p:cNvPr id="82115" name="Oval 195"/>
                <p:cNvSpPr>
                  <a:spLocks noChangeArrowheads="1"/>
                </p:cNvSpPr>
                <p:nvPr/>
              </p:nvSpPr>
              <p:spPr bwMode="auto">
                <a:xfrm flipV="1">
                  <a:off x="1001" y="1749"/>
                  <a:ext cx="92" cy="35"/>
                </a:xfrm>
                <a:prstGeom prst="ellipse">
                  <a:avLst/>
                </a:prstGeom>
                <a:gradFill rotWithShape="0">
                  <a:gsLst>
                    <a:gs pos="0">
                      <a:srgbClr val="969696"/>
                    </a:gs>
                    <a:gs pos="100000">
                      <a:srgbClr val="969696">
                        <a:gamma/>
                        <a:shade val="46275"/>
                        <a:invGamma/>
                      </a:srgbClr>
                    </a:gs>
                  </a:gsLst>
                  <a:path path="rect">
                    <a:fillToRect l="100000" b="100000"/>
                  </a:path>
                </a:gradFill>
                <a:ln w="3175">
                  <a:solidFill>
                    <a:srgbClr val="333333"/>
                  </a:solidFill>
                  <a:round/>
                  <a:headEnd/>
                  <a:tailEnd/>
                </a:ln>
              </p:spPr>
              <p:txBody>
                <a:bodyPr/>
                <a:lstStyle/>
                <a:p>
                  <a:endParaRPr lang="tr-TR"/>
                </a:p>
              </p:txBody>
            </p:sp>
            <p:sp>
              <p:nvSpPr>
                <p:cNvPr id="82116" name="Line 196"/>
                <p:cNvSpPr>
                  <a:spLocks noChangeShapeType="1"/>
                </p:cNvSpPr>
                <p:nvPr/>
              </p:nvSpPr>
              <p:spPr bwMode="auto">
                <a:xfrm>
                  <a:off x="1279" y="1767"/>
                  <a:ext cx="0" cy="58"/>
                </a:xfrm>
                <a:prstGeom prst="line">
                  <a:avLst/>
                </a:prstGeom>
                <a:noFill/>
                <a:ln w="3175">
                  <a:solidFill>
                    <a:srgbClr val="333333"/>
                  </a:solidFill>
                  <a:round/>
                  <a:headEnd/>
                  <a:tailEnd/>
                </a:ln>
              </p:spPr>
              <p:txBody>
                <a:bodyPr/>
                <a:lstStyle/>
                <a:p>
                  <a:endParaRPr lang="tr-TR"/>
                </a:p>
              </p:txBody>
            </p:sp>
          </p:grpSp>
        </p:grpSp>
        <p:grpSp>
          <p:nvGrpSpPr>
            <p:cNvPr id="82117" name="Group 197"/>
            <p:cNvGrpSpPr>
              <a:grpSpLocks/>
            </p:cNvGrpSpPr>
            <p:nvPr/>
          </p:nvGrpSpPr>
          <p:grpSpPr bwMode="auto">
            <a:xfrm>
              <a:off x="4189" y="2702"/>
              <a:ext cx="376" cy="178"/>
              <a:chOff x="528" y="3120"/>
              <a:chExt cx="287" cy="119"/>
            </a:xfrm>
          </p:grpSpPr>
          <p:sp>
            <p:nvSpPr>
              <p:cNvPr id="82118" name="Rectangle 198"/>
              <p:cNvSpPr>
                <a:spLocks noChangeAspect="1" noChangeArrowheads="1"/>
              </p:cNvSpPr>
              <p:nvPr/>
            </p:nvSpPr>
            <p:spPr bwMode="auto">
              <a:xfrm>
                <a:off x="528" y="3180"/>
                <a:ext cx="227" cy="59"/>
              </a:xfrm>
              <a:prstGeom prst="rect">
                <a:avLst/>
              </a:prstGeom>
              <a:solidFill>
                <a:srgbClr val="5F5F5F"/>
              </a:solidFill>
              <a:ln w="1588">
                <a:noFill/>
                <a:miter lim="800000"/>
                <a:headEnd/>
                <a:tailEnd/>
              </a:ln>
            </p:spPr>
            <p:txBody>
              <a:bodyPr/>
              <a:lstStyle/>
              <a:p>
                <a:endParaRPr lang="tr-TR"/>
              </a:p>
            </p:txBody>
          </p:sp>
          <p:sp>
            <p:nvSpPr>
              <p:cNvPr id="82119" name="Freeform 199"/>
              <p:cNvSpPr>
                <a:spLocks noChangeAspect="1"/>
              </p:cNvSpPr>
              <p:nvPr/>
            </p:nvSpPr>
            <p:spPr bwMode="auto">
              <a:xfrm>
                <a:off x="528" y="3120"/>
                <a:ext cx="287" cy="60"/>
              </a:xfrm>
              <a:custGeom>
                <a:avLst/>
                <a:gdLst/>
                <a:ahLst/>
                <a:cxnLst>
                  <a:cxn ang="0">
                    <a:pos x="0" y="195"/>
                  </a:cxn>
                  <a:cxn ang="0">
                    <a:pos x="737" y="195"/>
                  </a:cxn>
                  <a:cxn ang="0">
                    <a:pos x="930" y="0"/>
                  </a:cxn>
                  <a:cxn ang="0">
                    <a:pos x="193" y="0"/>
                  </a:cxn>
                  <a:cxn ang="0">
                    <a:pos x="0" y="195"/>
                  </a:cxn>
                </a:cxnLst>
                <a:rect l="0" t="0" r="r" b="b"/>
                <a:pathLst>
                  <a:path w="930" h="195">
                    <a:moveTo>
                      <a:pt x="0" y="195"/>
                    </a:moveTo>
                    <a:lnTo>
                      <a:pt x="737" y="195"/>
                    </a:lnTo>
                    <a:lnTo>
                      <a:pt x="930" y="0"/>
                    </a:lnTo>
                    <a:lnTo>
                      <a:pt x="193" y="0"/>
                    </a:lnTo>
                    <a:lnTo>
                      <a:pt x="0" y="195"/>
                    </a:lnTo>
                    <a:close/>
                  </a:path>
                </a:pathLst>
              </a:custGeom>
              <a:solidFill>
                <a:srgbClr val="C0C0C0"/>
              </a:solidFill>
              <a:ln w="1588">
                <a:noFill/>
                <a:prstDash val="solid"/>
                <a:round/>
                <a:headEnd/>
                <a:tailEnd/>
              </a:ln>
            </p:spPr>
            <p:txBody>
              <a:bodyPr/>
              <a:lstStyle/>
              <a:p>
                <a:endParaRPr lang="tr-TR"/>
              </a:p>
            </p:txBody>
          </p:sp>
          <p:sp>
            <p:nvSpPr>
              <p:cNvPr id="82120" name="Freeform 200"/>
              <p:cNvSpPr>
                <a:spLocks noChangeAspect="1"/>
              </p:cNvSpPr>
              <p:nvPr/>
            </p:nvSpPr>
            <p:spPr bwMode="auto">
              <a:xfrm>
                <a:off x="753" y="3120"/>
                <a:ext cx="60" cy="119"/>
              </a:xfrm>
              <a:custGeom>
                <a:avLst/>
                <a:gdLst/>
                <a:ahLst/>
                <a:cxnLst>
                  <a:cxn ang="0">
                    <a:pos x="193" y="0"/>
                  </a:cxn>
                  <a:cxn ang="0">
                    <a:pos x="193" y="195"/>
                  </a:cxn>
                  <a:cxn ang="0">
                    <a:pos x="0" y="389"/>
                  </a:cxn>
                  <a:cxn ang="0">
                    <a:pos x="0" y="195"/>
                  </a:cxn>
                  <a:cxn ang="0">
                    <a:pos x="193" y="0"/>
                  </a:cxn>
                </a:cxnLst>
                <a:rect l="0" t="0" r="r" b="b"/>
                <a:pathLst>
                  <a:path w="193" h="389">
                    <a:moveTo>
                      <a:pt x="193" y="0"/>
                    </a:moveTo>
                    <a:lnTo>
                      <a:pt x="193" y="195"/>
                    </a:lnTo>
                    <a:lnTo>
                      <a:pt x="0" y="389"/>
                    </a:lnTo>
                    <a:lnTo>
                      <a:pt x="0" y="195"/>
                    </a:lnTo>
                    <a:lnTo>
                      <a:pt x="193" y="0"/>
                    </a:lnTo>
                    <a:close/>
                  </a:path>
                </a:pathLst>
              </a:custGeom>
              <a:solidFill>
                <a:srgbClr val="808080"/>
              </a:solidFill>
              <a:ln w="1588">
                <a:noFill/>
                <a:prstDash val="solid"/>
                <a:round/>
                <a:headEnd/>
                <a:tailEnd/>
              </a:ln>
            </p:spPr>
            <p:txBody>
              <a:bodyPr/>
              <a:lstStyle/>
              <a:p>
                <a:endParaRPr lang="tr-TR"/>
              </a:p>
            </p:txBody>
          </p:sp>
          <p:grpSp>
            <p:nvGrpSpPr>
              <p:cNvPr id="82121" name="Group 201"/>
              <p:cNvGrpSpPr>
                <a:grpSpLocks noChangeAspect="1"/>
              </p:cNvGrpSpPr>
              <p:nvPr/>
            </p:nvGrpSpPr>
            <p:grpSpPr bwMode="auto">
              <a:xfrm>
                <a:off x="560" y="3125"/>
                <a:ext cx="213" cy="49"/>
                <a:chOff x="2680" y="1354"/>
                <a:chExt cx="571" cy="151"/>
              </a:xfrm>
            </p:grpSpPr>
            <p:sp>
              <p:nvSpPr>
                <p:cNvPr id="82122" name="Freeform 202"/>
                <p:cNvSpPr>
                  <a:spLocks noChangeAspect="1"/>
                </p:cNvSpPr>
                <p:nvPr/>
              </p:nvSpPr>
              <p:spPr bwMode="auto">
                <a:xfrm>
                  <a:off x="2934" y="1427"/>
                  <a:ext cx="244" cy="57"/>
                </a:xfrm>
                <a:custGeom>
                  <a:avLst/>
                  <a:gdLst/>
                  <a:ahLst/>
                  <a:cxnLst>
                    <a:cxn ang="0">
                      <a:pos x="21" y="10"/>
                    </a:cxn>
                    <a:cxn ang="0">
                      <a:pos x="0" y="31"/>
                    </a:cxn>
                    <a:cxn ang="0">
                      <a:pos x="146" y="31"/>
                    </a:cxn>
                    <a:cxn ang="0">
                      <a:pos x="125" y="57"/>
                    </a:cxn>
                    <a:cxn ang="0">
                      <a:pos x="244" y="26"/>
                    </a:cxn>
                    <a:cxn ang="0">
                      <a:pos x="182" y="0"/>
                    </a:cxn>
                    <a:cxn ang="0">
                      <a:pos x="166" y="10"/>
                    </a:cxn>
                    <a:cxn ang="0">
                      <a:pos x="21" y="10"/>
                    </a:cxn>
                  </a:cxnLst>
                  <a:rect l="0" t="0" r="r" b="b"/>
                  <a:pathLst>
                    <a:path w="244" h="57">
                      <a:moveTo>
                        <a:pt x="21" y="10"/>
                      </a:moveTo>
                      <a:lnTo>
                        <a:pt x="0" y="31"/>
                      </a:lnTo>
                      <a:lnTo>
                        <a:pt x="146" y="31"/>
                      </a:lnTo>
                      <a:lnTo>
                        <a:pt x="125" y="57"/>
                      </a:lnTo>
                      <a:lnTo>
                        <a:pt x="244" y="26"/>
                      </a:lnTo>
                      <a:lnTo>
                        <a:pt x="182" y="0"/>
                      </a:lnTo>
                      <a:lnTo>
                        <a:pt x="166" y="10"/>
                      </a:lnTo>
                      <a:lnTo>
                        <a:pt x="21" y="10"/>
                      </a:lnTo>
                      <a:close/>
                    </a:path>
                  </a:pathLst>
                </a:custGeom>
                <a:solidFill>
                  <a:srgbClr val="FFFFFF"/>
                </a:solidFill>
                <a:ln w="9525">
                  <a:noFill/>
                  <a:round/>
                  <a:headEnd/>
                  <a:tailEnd/>
                </a:ln>
              </p:spPr>
              <p:txBody>
                <a:bodyPr/>
                <a:lstStyle/>
                <a:p>
                  <a:endParaRPr lang="tr-TR"/>
                </a:p>
              </p:txBody>
            </p:sp>
            <p:sp>
              <p:nvSpPr>
                <p:cNvPr id="82123" name="Freeform 203"/>
                <p:cNvSpPr>
                  <a:spLocks noChangeAspect="1"/>
                </p:cNvSpPr>
                <p:nvPr/>
              </p:nvSpPr>
              <p:spPr bwMode="auto">
                <a:xfrm>
                  <a:off x="2934" y="1427"/>
                  <a:ext cx="244" cy="57"/>
                </a:xfrm>
                <a:custGeom>
                  <a:avLst/>
                  <a:gdLst/>
                  <a:ahLst/>
                  <a:cxnLst>
                    <a:cxn ang="0">
                      <a:pos x="21" y="10"/>
                    </a:cxn>
                    <a:cxn ang="0">
                      <a:pos x="0" y="31"/>
                    </a:cxn>
                    <a:cxn ang="0">
                      <a:pos x="146" y="31"/>
                    </a:cxn>
                    <a:cxn ang="0">
                      <a:pos x="125" y="57"/>
                    </a:cxn>
                    <a:cxn ang="0">
                      <a:pos x="244" y="26"/>
                    </a:cxn>
                    <a:cxn ang="0">
                      <a:pos x="182" y="0"/>
                    </a:cxn>
                    <a:cxn ang="0">
                      <a:pos x="166" y="10"/>
                    </a:cxn>
                    <a:cxn ang="0">
                      <a:pos x="21" y="10"/>
                    </a:cxn>
                  </a:cxnLst>
                  <a:rect l="0" t="0" r="r" b="b"/>
                  <a:pathLst>
                    <a:path w="244" h="57">
                      <a:moveTo>
                        <a:pt x="21" y="10"/>
                      </a:moveTo>
                      <a:lnTo>
                        <a:pt x="0" y="31"/>
                      </a:lnTo>
                      <a:lnTo>
                        <a:pt x="146" y="31"/>
                      </a:lnTo>
                      <a:lnTo>
                        <a:pt x="125" y="57"/>
                      </a:lnTo>
                      <a:lnTo>
                        <a:pt x="244" y="26"/>
                      </a:lnTo>
                      <a:lnTo>
                        <a:pt x="182" y="0"/>
                      </a:lnTo>
                      <a:lnTo>
                        <a:pt x="166" y="10"/>
                      </a:lnTo>
                      <a:lnTo>
                        <a:pt x="21" y="10"/>
                      </a:lnTo>
                      <a:close/>
                    </a:path>
                  </a:pathLst>
                </a:custGeom>
                <a:solidFill>
                  <a:srgbClr val="FFFFFF"/>
                </a:solidFill>
                <a:ln w="9525">
                  <a:noFill/>
                  <a:round/>
                  <a:headEnd/>
                  <a:tailEnd/>
                </a:ln>
              </p:spPr>
              <p:txBody>
                <a:bodyPr/>
                <a:lstStyle/>
                <a:p>
                  <a:endParaRPr lang="tr-TR"/>
                </a:p>
              </p:txBody>
            </p:sp>
            <p:sp>
              <p:nvSpPr>
                <p:cNvPr id="82124" name="Freeform 204"/>
                <p:cNvSpPr>
                  <a:spLocks noChangeAspect="1"/>
                </p:cNvSpPr>
                <p:nvPr/>
              </p:nvSpPr>
              <p:spPr bwMode="auto">
                <a:xfrm>
                  <a:off x="3007" y="1354"/>
                  <a:ext cx="244" cy="63"/>
                </a:xfrm>
                <a:custGeom>
                  <a:avLst/>
                  <a:gdLst/>
                  <a:ahLst/>
                  <a:cxnLst>
                    <a:cxn ang="0">
                      <a:pos x="21" y="16"/>
                    </a:cxn>
                    <a:cxn ang="0">
                      <a:pos x="0" y="37"/>
                    </a:cxn>
                    <a:cxn ang="0">
                      <a:pos x="145" y="37"/>
                    </a:cxn>
                    <a:cxn ang="0">
                      <a:pos x="119" y="63"/>
                    </a:cxn>
                    <a:cxn ang="0">
                      <a:pos x="244" y="26"/>
                    </a:cxn>
                    <a:cxn ang="0">
                      <a:pos x="176" y="0"/>
                    </a:cxn>
                    <a:cxn ang="0">
                      <a:pos x="166" y="16"/>
                    </a:cxn>
                    <a:cxn ang="0">
                      <a:pos x="21" y="16"/>
                    </a:cxn>
                  </a:cxnLst>
                  <a:rect l="0" t="0" r="r" b="b"/>
                  <a:pathLst>
                    <a:path w="244" h="63">
                      <a:moveTo>
                        <a:pt x="21" y="16"/>
                      </a:moveTo>
                      <a:lnTo>
                        <a:pt x="0" y="37"/>
                      </a:lnTo>
                      <a:lnTo>
                        <a:pt x="145" y="37"/>
                      </a:lnTo>
                      <a:lnTo>
                        <a:pt x="119" y="63"/>
                      </a:lnTo>
                      <a:lnTo>
                        <a:pt x="244" y="26"/>
                      </a:lnTo>
                      <a:lnTo>
                        <a:pt x="176" y="0"/>
                      </a:lnTo>
                      <a:lnTo>
                        <a:pt x="166" y="16"/>
                      </a:lnTo>
                      <a:lnTo>
                        <a:pt x="21" y="16"/>
                      </a:lnTo>
                      <a:close/>
                    </a:path>
                  </a:pathLst>
                </a:custGeom>
                <a:solidFill>
                  <a:srgbClr val="FFFFFF"/>
                </a:solidFill>
                <a:ln w="9525">
                  <a:noFill/>
                  <a:round/>
                  <a:headEnd/>
                  <a:tailEnd/>
                </a:ln>
              </p:spPr>
              <p:txBody>
                <a:bodyPr/>
                <a:lstStyle/>
                <a:p>
                  <a:endParaRPr lang="tr-TR"/>
                </a:p>
              </p:txBody>
            </p:sp>
            <p:sp>
              <p:nvSpPr>
                <p:cNvPr id="82125" name="Freeform 205"/>
                <p:cNvSpPr>
                  <a:spLocks noChangeAspect="1"/>
                </p:cNvSpPr>
                <p:nvPr/>
              </p:nvSpPr>
              <p:spPr bwMode="auto">
                <a:xfrm>
                  <a:off x="3007" y="1354"/>
                  <a:ext cx="244" cy="63"/>
                </a:xfrm>
                <a:custGeom>
                  <a:avLst/>
                  <a:gdLst/>
                  <a:ahLst/>
                  <a:cxnLst>
                    <a:cxn ang="0">
                      <a:pos x="21" y="16"/>
                    </a:cxn>
                    <a:cxn ang="0">
                      <a:pos x="0" y="37"/>
                    </a:cxn>
                    <a:cxn ang="0">
                      <a:pos x="145" y="37"/>
                    </a:cxn>
                    <a:cxn ang="0">
                      <a:pos x="119" y="63"/>
                    </a:cxn>
                    <a:cxn ang="0">
                      <a:pos x="244" y="26"/>
                    </a:cxn>
                    <a:cxn ang="0">
                      <a:pos x="176" y="0"/>
                    </a:cxn>
                    <a:cxn ang="0">
                      <a:pos x="166" y="16"/>
                    </a:cxn>
                    <a:cxn ang="0">
                      <a:pos x="21" y="16"/>
                    </a:cxn>
                  </a:cxnLst>
                  <a:rect l="0" t="0" r="r" b="b"/>
                  <a:pathLst>
                    <a:path w="244" h="63">
                      <a:moveTo>
                        <a:pt x="21" y="16"/>
                      </a:moveTo>
                      <a:lnTo>
                        <a:pt x="0" y="37"/>
                      </a:lnTo>
                      <a:lnTo>
                        <a:pt x="145" y="37"/>
                      </a:lnTo>
                      <a:lnTo>
                        <a:pt x="119" y="63"/>
                      </a:lnTo>
                      <a:lnTo>
                        <a:pt x="244" y="26"/>
                      </a:lnTo>
                      <a:lnTo>
                        <a:pt x="176" y="0"/>
                      </a:lnTo>
                      <a:lnTo>
                        <a:pt x="166" y="16"/>
                      </a:lnTo>
                      <a:lnTo>
                        <a:pt x="21" y="16"/>
                      </a:lnTo>
                      <a:close/>
                    </a:path>
                  </a:pathLst>
                </a:custGeom>
                <a:solidFill>
                  <a:srgbClr val="FFFFFF"/>
                </a:solidFill>
                <a:ln w="9525">
                  <a:noFill/>
                  <a:round/>
                  <a:headEnd/>
                  <a:tailEnd/>
                </a:ln>
              </p:spPr>
              <p:txBody>
                <a:bodyPr/>
                <a:lstStyle/>
                <a:p>
                  <a:endParaRPr lang="tr-TR"/>
                </a:p>
              </p:txBody>
            </p:sp>
            <p:sp>
              <p:nvSpPr>
                <p:cNvPr id="82126" name="Freeform 206"/>
                <p:cNvSpPr>
                  <a:spLocks noChangeAspect="1"/>
                </p:cNvSpPr>
                <p:nvPr/>
              </p:nvSpPr>
              <p:spPr bwMode="auto">
                <a:xfrm>
                  <a:off x="2680" y="1448"/>
                  <a:ext cx="244" cy="57"/>
                </a:xfrm>
                <a:custGeom>
                  <a:avLst/>
                  <a:gdLst/>
                  <a:ahLst/>
                  <a:cxnLst>
                    <a:cxn ang="0">
                      <a:pos x="223" y="47"/>
                    </a:cxn>
                    <a:cxn ang="0">
                      <a:pos x="244" y="26"/>
                    </a:cxn>
                    <a:cxn ang="0">
                      <a:pos x="94" y="26"/>
                    </a:cxn>
                    <a:cxn ang="0">
                      <a:pos x="119" y="0"/>
                    </a:cxn>
                    <a:cxn ang="0">
                      <a:pos x="0" y="31"/>
                    </a:cxn>
                    <a:cxn ang="0">
                      <a:pos x="62" y="57"/>
                    </a:cxn>
                    <a:cxn ang="0">
                      <a:pos x="73" y="47"/>
                    </a:cxn>
                    <a:cxn ang="0">
                      <a:pos x="223" y="47"/>
                    </a:cxn>
                  </a:cxnLst>
                  <a:rect l="0" t="0" r="r" b="b"/>
                  <a:pathLst>
                    <a:path w="244" h="57">
                      <a:moveTo>
                        <a:pt x="223" y="47"/>
                      </a:moveTo>
                      <a:lnTo>
                        <a:pt x="244" y="26"/>
                      </a:lnTo>
                      <a:lnTo>
                        <a:pt x="94" y="26"/>
                      </a:lnTo>
                      <a:lnTo>
                        <a:pt x="119" y="0"/>
                      </a:lnTo>
                      <a:lnTo>
                        <a:pt x="0" y="31"/>
                      </a:lnTo>
                      <a:lnTo>
                        <a:pt x="62" y="57"/>
                      </a:lnTo>
                      <a:lnTo>
                        <a:pt x="73" y="47"/>
                      </a:lnTo>
                      <a:lnTo>
                        <a:pt x="223" y="47"/>
                      </a:lnTo>
                      <a:close/>
                    </a:path>
                  </a:pathLst>
                </a:custGeom>
                <a:solidFill>
                  <a:srgbClr val="FFFFFF"/>
                </a:solidFill>
                <a:ln w="9525">
                  <a:noFill/>
                  <a:round/>
                  <a:headEnd/>
                  <a:tailEnd/>
                </a:ln>
              </p:spPr>
              <p:txBody>
                <a:bodyPr/>
                <a:lstStyle/>
                <a:p>
                  <a:endParaRPr lang="tr-TR"/>
                </a:p>
              </p:txBody>
            </p:sp>
            <p:sp>
              <p:nvSpPr>
                <p:cNvPr id="82127" name="Freeform 207"/>
                <p:cNvSpPr>
                  <a:spLocks noChangeAspect="1"/>
                </p:cNvSpPr>
                <p:nvPr/>
              </p:nvSpPr>
              <p:spPr bwMode="auto">
                <a:xfrm>
                  <a:off x="2680" y="1448"/>
                  <a:ext cx="244" cy="57"/>
                </a:xfrm>
                <a:custGeom>
                  <a:avLst/>
                  <a:gdLst/>
                  <a:ahLst/>
                  <a:cxnLst>
                    <a:cxn ang="0">
                      <a:pos x="223" y="47"/>
                    </a:cxn>
                    <a:cxn ang="0">
                      <a:pos x="244" y="26"/>
                    </a:cxn>
                    <a:cxn ang="0">
                      <a:pos x="94" y="26"/>
                    </a:cxn>
                    <a:cxn ang="0">
                      <a:pos x="119" y="0"/>
                    </a:cxn>
                    <a:cxn ang="0">
                      <a:pos x="0" y="31"/>
                    </a:cxn>
                    <a:cxn ang="0">
                      <a:pos x="62" y="57"/>
                    </a:cxn>
                    <a:cxn ang="0">
                      <a:pos x="73" y="47"/>
                    </a:cxn>
                    <a:cxn ang="0">
                      <a:pos x="223" y="47"/>
                    </a:cxn>
                  </a:cxnLst>
                  <a:rect l="0" t="0" r="r" b="b"/>
                  <a:pathLst>
                    <a:path w="244" h="57">
                      <a:moveTo>
                        <a:pt x="223" y="47"/>
                      </a:moveTo>
                      <a:lnTo>
                        <a:pt x="244" y="26"/>
                      </a:lnTo>
                      <a:lnTo>
                        <a:pt x="94" y="26"/>
                      </a:lnTo>
                      <a:lnTo>
                        <a:pt x="119" y="0"/>
                      </a:lnTo>
                      <a:lnTo>
                        <a:pt x="0" y="31"/>
                      </a:lnTo>
                      <a:lnTo>
                        <a:pt x="62" y="57"/>
                      </a:lnTo>
                      <a:lnTo>
                        <a:pt x="73" y="47"/>
                      </a:lnTo>
                      <a:lnTo>
                        <a:pt x="223" y="47"/>
                      </a:lnTo>
                      <a:close/>
                    </a:path>
                  </a:pathLst>
                </a:custGeom>
                <a:solidFill>
                  <a:srgbClr val="FFFFFF"/>
                </a:solidFill>
                <a:ln w="9525">
                  <a:noFill/>
                  <a:round/>
                  <a:headEnd/>
                  <a:tailEnd/>
                </a:ln>
              </p:spPr>
              <p:txBody>
                <a:bodyPr/>
                <a:lstStyle/>
                <a:p>
                  <a:endParaRPr lang="tr-TR"/>
                </a:p>
              </p:txBody>
            </p:sp>
            <p:sp>
              <p:nvSpPr>
                <p:cNvPr id="82128" name="Freeform 208"/>
                <p:cNvSpPr>
                  <a:spLocks noChangeAspect="1"/>
                </p:cNvSpPr>
                <p:nvPr/>
              </p:nvSpPr>
              <p:spPr bwMode="auto">
                <a:xfrm>
                  <a:off x="2748" y="1375"/>
                  <a:ext cx="243" cy="62"/>
                </a:xfrm>
                <a:custGeom>
                  <a:avLst/>
                  <a:gdLst/>
                  <a:ahLst/>
                  <a:cxnLst>
                    <a:cxn ang="0">
                      <a:pos x="223" y="47"/>
                    </a:cxn>
                    <a:cxn ang="0">
                      <a:pos x="243" y="26"/>
                    </a:cxn>
                    <a:cxn ang="0">
                      <a:pos x="98" y="26"/>
                    </a:cxn>
                    <a:cxn ang="0">
                      <a:pos x="124" y="0"/>
                    </a:cxn>
                    <a:cxn ang="0">
                      <a:pos x="0" y="37"/>
                    </a:cxn>
                    <a:cxn ang="0">
                      <a:pos x="67" y="62"/>
                    </a:cxn>
                    <a:cxn ang="0">
                      <a:pos x="77" y="47"/>
                    </a:cxn>
                    <a:cxn ang="0">
                      <a:pos x="223" y="47"/>
                    </a:cxn>
                  </a:cxnLst>
                  <a:rect l="0" t="0" r="r" b="b"/>
                  <a:pathLst>
                    <a:path w="243" h="62">
                      <a:moveTo>
                        <a:pt x="223" y="47"/>
                      </a:moveTo>
                      <a:lnTo>
                        <a:pt x="243" y="26"/>
                      </a:lnTo>
                      <a:lnTo>
                        <a:pt x="98" y="26"/>
                      </a:lnTo>
                      <a:lnTo>
                        <a:pt x="124" y="0"/>
                      </a:lnTo>
                      <a:lnTo>
                        <a:pt x="0" y="37"/>
                      </a:lnTo>
                      <a:lnTo>
                        <a:pt x="67" y="62"/>
                      </a:lnTo>
                      <a:lnTo>
                        <a:pt x="77" y="47"/>
                      </a:lnTo>
                      <a:lnTo>
                        <a:pt x="223" y="47"/>
                      </a:lnTo>
                      <a:close/>
                    </a:path>
                  </a:pathLst>
                </a:custGeom>
                <a:solidFill>
                  <a:srgbClr val="FFFFFF"/>
                </a:solidFill>
                <a:ln w="9525">
                  <a:noFill/>
                  <a:round/>
                  <a:headEnd/>
                  <a:tailEnd/>
                </a:ln>
              </p:spPr>
              <p:txBody>
                <a:bodyPr/>
                <a:lstStyle/>
                <a:p>
                  <a:endParaRPr lang="tr-TR"/>
                </a:p>
              </p:txBody>
            </p:sp>
            <p:sp>
              <p:nvSpPr>
                <p:cNvPr id="82129" name="Freeform 209"/>
                <p:cNvSpPr>
                  <a:spLocks noChangeAspect="1"/>
                </p:cNvSpPr>
                <p:nvPr/>
              </p:nvSpPr>
              <p:spPr bwMode="auto">
                <a:xfrm>
                  <a:off x="2748" y="1375"/>
                  <a:ext cx="243" cy="62"/>
                </a:xfrm>
                <a:custGeom>
                  <a:avLst/>
                  <a:gdLst/>
                  <a:ahLst/>
                  <a:cxnLst>
                    <a:cxn ang="0">
                      <a:pos x="223" y="47"/>
                    </a:cxn>
                    <a:cxn ang="0">
                      <a:pos x="243" y="26"/>
                    </a:cxn>
                    <a:cxn ang="0">
                      <a:pos x="98" y="26"/>
                    </a:cxn>
                    <a:cxn ang="0">
                      <a:pos x="124" y="0"/>
                    </a:cxn>
                    <a:cxn ang="0">
                      <a:pos x="0" y="37"/>
                    </a:cxn>
                    <a:cxn ang="0">
                      <a:pos x="67" y="62"/>
                    </a:cxn>
                    <a:cxn ang="0">
                      <a:pos x="77" y="47"/>
                    </a:cxn>
                    <a:cxn ang="0">
                      <a:pos x="223" y="47"/>
                    </a:cxn>
                  </a:cxnLst>
                  <a:rect l="0" t="0" r="r" b="b"/>
                  <a:pathLst>
                    <a:path w="243" h="62">
                      <a:moveTo>
                        <a:pt x="223" y="47"/>
                      </a:moveTo>
                      <a:lnTo>
                        <a:pt x="243" y="26"/>
                      </a:lnTo>
                      <a:lnTo>
                        <a:pt x="98" y="26"/>
                      </a:lnTo>
                      <a:lnTo>
                        <a:pt x="124" y="0"/>
                      </a:lnTo>
                      <a:lnTo>
                        <a:pt x="0" y="37"/>
                      </a:lnTo>
                      <a:lnTo>
                        <a:pt x="67" y="62"/>
                      </a:lnTo>
                      <a:lnTo>
                        <a:pt x="77" y="47"/>
                      </a:lnTo>
                      <a:lnTo>
                        <a:pt x="223" y="47"/>
                      </a:lnTo>
                      <a:close/>
                    </a:path>
                  </a:pathLst>
                </a:custGeom>
                <a:solidFill>
                  <a:srgbClr val="FFFFFF"/>
                </a:solidFill>
                <a:ln w="9525">
                  <a:noFill/>
                  <a:round/>
                  <a:headEnd/>
                  <a:tailEnd/>
                </a:ln>
              </p:spPr>
              <p:txBody>
                <a:bodyPr/>
                <a:lstStyle/>
                <a:p>
                  <a:endParaRPr lang="tr-TR"/>
                </a:p>
              </p:txBody>
            </p:sp>
          </p:grpSp>
          <p:sp>
            <p:nvSpPr>
              <p:cNvPr id="82130" name="Freeform 210"/>
              <p:cNvSpPr>
                <a:spLocks noChangeAspect="1"/>
              </p:cNvSpPr>
              <p:nvPr/>
            </p:nvSpPr>
            <p:spPr bwMode="auto">
              <a:xfrm>
                <a:off x="542" y="3206"/>
                <a:ext cx="78" cy="9"/>
              </a:xfrm>
              <a:custGeom>
                <a:avLst/>
                <a:gdLst/>
                <a:ahLst/>
                <a:cxnLst>
                  <a:cxn ang="0">
                    <a:pos x="193" y="20"/>
                  </a:cxn>
                  <a:cxn ang="0">
                    <a:pos x="46" y="20"/>
                  </a:cxn>
                  <a:cxn ang="0">
                    <a:pos x="46" y="0"/>
                  </a:cxn>
                  <a:cxn ang="0">
                    <a:pos x="0" y="40"/>
                  </a:cxn>
                  <a:cxn ang="0">
                    <a:pos x="46" y="86"/>
                  </a:cxn>
                  <a:cxn ang="0">
                    <a:pos x="46" y="66"/>
                  </a:cxn>
                  <a:cxn ang="0">
                    <a:pos x="193" y="66"/>
                  </a:cxn>
                  <a:cxn ang="0">
                    <a:pos x="193" y="20"/>
                  </a:cxn>
                </a:cxnLst>
                <a:rect l="0" t="0" r="r" b="b"/>
                <a:pathLst>
                  <a:path w="193" h="86">
                    <a:moveTo>
                      <a:pt x="193" y="20"/>
                    </a:moveTo>
                    <a:lnTo>
                      <a:pt x="46" y="20"/>
                    </a:lnTo>
                    <a:lnTo>
                      <a:pt x="46" y="0"/>
                    </a:lnTo>
                    <a:lnTo>
                      <a:pt x="0" y="40"/>
                    </a:lnTo>
                    <a:lnTo>
                      <a:pt x="46" y="86"/>
                    </a:lnTo>
                    <a:lnTo>
                      <a:pt x="46" y="66"/>
                    </a:lnTo>
                    <a:lnTo>
                      <a:pt x="193" y="66"/>
                    </a:lnTo>
                    <a:lnTo>
                      <a:pt x="193" y="20"/>
                    </a:lnTo>
                    <a:close/>
                  </a:path>
                </a:pathLst>
              </a:custGeom>
              <a:solidFill>
                <a:srgbClr val="FFFFFF"/>
              </a:solidFill>
              <a:ln w="9525">
                <a:noFill/>
                <a:round/>
                <a:headEnd/>
                <a:tailEnd/>
              </a:ln>
            </p:spPr>
            <p:txBody>
              <a:bodyPr/>
              <a:lstStyle/>
              <a:p>
                <a:endParaRPr lang="tr-TR"/>
              </a:p>
            </p:txBody>
          </p:sp>
          <p:sp>
            <p:nvSpPr>
              <p:cNvPr id="82131" name="Freeform 211"/>
              <p:cNvSpPr>
                <a:spLocks noChangeAspect="1"/>
              </p:cNvSpPr>
              <p:nvPr/>
            </p:nvSpPr>
            <p:spPr bwMode="auto">
              <a:xfrm>
                <a:off x="570" y="3192"/>
                <a:ext cx="62" cy="16"/>
              </a:xfrm>
              <a:custGeom>
                <a:avLst/>
                <a:gdLst/>
                <a:ahLst/>
                <a:cxnLst>
                  <a:cxn ang="0">
                    <a:pos x="152" y="123"/>
                  </a:cxn>
                  <a:cxn ang="0">
                    <a:pos x="46" y="15"/>
                  </a:cxn>
                  <a:cxn ang="0">
                    <a:pos x="61" y="0"/>
                  </a:cxn>
                  <a:cxn ang="0">
                    <a:pos x="0" y="0"/>
                  </a:cxn>
                  <a:cxn ang="0">
                    <a:pos x="0" y="61"/>
                  </a:cxn>
                  <a:cxn ang="0">
                    <a:pos x="16" y="46"/>
                  </a:cxn>
                  <a:cxn ang="0">
                    <a:pos x="122" y="153"/>
                  </a:cxn>
                  <a:cxn ang="0">
                    <a:pos x="152" y="123"/>
                  </a:cxn>
                </a:cxnLst>
                <a:rect l="0" t="0" r="r" b="b"/>
                <a:pathLst>
                  <a:path w="152" h="153">
                    <a:moveTo>
                      <a:pt x="152" y="123"/>
                    </a:moveTo>
                    <a:lnTo>
                      <a:pt x="46" y="15"/>
                    </a:lnTo>
                    <a:lnTo>
                      <a:pt x="61" y="0"/>
                    </a:lnTo>
                    <a:lnTo>
                      <a:pt x="0" y="0"/>
                    </a:lnTo>
                    <a:lnTo>
                      <a:pt x="0" y="61"/>
                    </a:lnTo>
                    <a:lnTo>
                      <a:pt x="16" y="46"/>
                    </a:lnTo>
                    <a:lnTo>
                      <a:pt x="122" y="153"/>
                    </a:lnTo>
                    <a:lnTo>
                      <a:pt x="152" y="123"/>
                    </a:lnTo>
                    <a:close/>
                  </a:path>
                </a:pathLst>
              </a:custGeom>
              <a:solidFill>
                <a:srgbClr val="FFFFFF"/>
              </a:solidFill>
              <a:ln w="9525">
                <a:noFill/>
                <a:round/>
                <a:headEnd/>
                <a:tailEnd/>
              </a:ln>
            </p:spPr>
            <p:txBody>
              <a:bodyPr/>
              <a:lstStyle/>
              <a:p>
                <a:endParaRPr lang="tr-TR"/>
              </a:p>
            </p:txBody>
          </p:sp>
          <p:sp>
            <p:nvSpPr>
              <p:cNvPr id="82132" name="Freeform 212"/>
              <p:cNvSpPr>
                <a:spLocks noChangeAspect="1"/>
              </p:cNvSpPr>
              <p:nvPr/>
            </p:nvSpPr>
            <p:spPr bwMode="auto">
              <a:xfrm>
                <a:off x="630" y="3185"/>
                <a:ext cx="22" cy="20"/>
              </a:xfrm>
              <a:custGeom>
                <a:avLst/>
                <a:gdLst/>
                <a:ahLst/>
                <a:cxnLst>
                  <a:cxn ang="0">
                    <a:pos x="66" y="194"/>
                  </a:cxn>
                  <a:cxn ang="0">
                    <a:pos x="66" y="41"/>
                  </a:cxn>
                  <a:cxn ang="0">
                    <a:pos x="86" y="41"/>
                  </a:cxn>
                  <a:cxn ang="0">
                    <a:pos x="46" y="0"/>
                  </a:cxn>
                  <a:cxn ang="0">
                    <a:pos x="0" y="41"/>
                  </a:cxn>
                  <a:cxn ang="0">
                    <a:pos x="20" y="41"/>
                  </a:cxn>
                  <a:cxn ang="0">
                    <a:pos x="20" y="194"/>
                  </a:cxn>
                  <a:cxn ang="0">
                    <a:pos x="66" y="194"/>
                  </a:cxn>
                </a:cxnLst>
                <a:rect l="0" t="0" r="r" b="b"/>
                <a:pathLst>
                  <a:path w="86" h="194">
                    <a:moveTo>
                      <a:pt x="66" y="194"/>
                    </a:moveTo>
                    <a:lnTo>
                      <a:pt x="66" y="41"/>
                    </a:lnTo>
                    <a:lnTo>
                      <a:pt x="86" y="41"/>
                    </a:lnTo>
                    <a:lnTo>
                      <a:pt x="46" y="0"/>
                    </a:lnTo>
                    <a:lnTo>
                      <a:pt x="0" y="41"/>
                    </a:lnTo>
                    <a:lnTo>
                      <a:pt x="20" y="41"/>
                    </a:lnTo>
                    <a:lnTo>
                      <a:pt x="20" y="194"/>
                    </a:lnTo>
                    <a:lnTo>
                      <a:pt x="66" y="194"/>
                    </a:lnTo>
                    <a:close/>
                  </a:path>
                </a:pathLst>
              </a:custGeom>
              <a:solidFill>
                <a:srgbClr val="FFFFFF"/>
              </a:solidFill>
              <a:ln w="9525">
                <a:noFill/>
                <a:round/>
                <a:headEnd/>
                <a:tailEnd/>
              </a:ln>
            </p:spPr>
            <p:txBody>
              <a:bodyPr/>
              <a:lstStyle/>
              <a:p>
                <a:endParaRPr lang="tr-TR"/>
              </a:p>
            </p:txBody>
          </p:sp>
          <p:sp>
            <p:nvSpPr>
              <p:cNvPr id="82133" name="Freeform 213"/>
              <p:cNvSpPr>
                <a:spLocks noChangeAspect="1"/>
              </p:cNvSpPr>
              <p:nvPr/>
            </p:nvSpPr>
            <p:spPr bwMode="auto">
              <a:xfrm>
                <a:off x="650" y="3192"/>
                <a:ext cx="61" cy="16"/>
              </a:xfrm>
              <a:custGeom>
                <a:avLst/>
                <a:gdLst/>
                <a:ahLst/>
                <a:cxnLst>
                  <a:cxn ang="0">
                    <a:pos x="30" y="153"/>
                  </a:cxn>
                  <a:cxn ang="0">
                    <a:pos x="136" y="46"/>
                  </a:cxn>
                  <a:cxn ang="0">
                    <a:pos x="152" y="61"/>
                  </a:cxn>
                  <a:cxn ang="0">
                    <a:pos x="152" y="0"/>
                  </a:cxn>
                  <a:cxn ang="0">
                    <a:pos x="91" y="0"/>
                  </a:cxn>
                  <a:cxn ang="0">
                    <a:pos x="106" y="15"/>
                  </a:cxn>
                  <a:cxn ang="0">
                    <a:pos x="0" y="123"/>
                  </a:cxn>
                  <a:cxn ang="0">
                    <a:pos x="30" y="153"/>
                  </a:cxn>
                </a:cxnLst>
                <a:rect l="0" t="0" r="r" b="b"/>
                <a:pathLst>
                  <a:path w="152" h="153">
                    <a:moveTo>
                      <a:pt x="30" y="153"/>
                    </a:moveTo>
                    <a:lnTo>
                      <a:pt x="136" y="46"/>
                    </a:lnTo>
                    <a:lnTo>
                      <a:pt x="152" y="61"/>
                    </a:lnTo>
                    <a:lnTo>
                      <a:pt x="152" y="0"/>
                    </a:lnTo>
                    <a:lnTo>
                      <a:pt x="91" y="0"/>
                    </a:lnTo>
                    <a:lnTo>
                      <a:pt x="106" y="15"/>
                    </a:lnTo>
                    <a:lnTo>
                      <a:pt x="0" y="123"/>
                    </a:lnTo>
                    <a:lnTo>
                      <a:pt x="30" y="153"/>
                    </a:lnTo>
                    <a:close/>
                  </a:path>
                </a:pathLst>
              </a:custGeom>
              <a:solidFill>
                <a:srgbClr val="FFFFFF"/>
              </a:solidFill>
              <a:ln w="9525">
                <a:noFill/>
                <a:round/>
                <a:headEnd/>
                <a:tailEnd/>
              </a:ln>
            </p:spPr>
            <p:txBody>
              <a:bodyPr/>
              <a:lstStyle/>
              <a:p>
                <a:endParaRPr lang="tr-TR"/>
              </a:p>
            </p:txBody>
          </p:sp>
          <p:sp>
            <p:nvSpPr>
              <p:cNvPr id="82134" name="Freeform 214"/>
              <p:cNvSpPr>
                <a:spLocks noChangeAspect="1"/>
              </p:cNvSpPr>
              <p:nvPr/>
            </p:nvSpPr>
            <p:spPr bwMode="auto">
              <a:xfrm>
                <a:off x="662" y="3206"/>
                <a:ext cx="78" cy="9"/>
              </a:xfrm>
              <a:custGeom>
                <a:avLst/>
                <a:gdLst/>
                <a:ahLst/>
                <a:cxnLst>
                  <a:cxn ang="0">
                    <a:pos x="0" y="66"/>
                  </a:cxn>
                  <a:cxn ang="0">
                    <a:pos x="152" y="66"/>
                  </a:cxn>
                  <a:cxn ang="0">
                    <a:pos x="152" y="86"/>
                  </a:cxn>
                  <a:cxn ang="0">
                    <a:pos x="193" y="40"/>
                  </a:cxn>
                  <a:cxn ang="0">
                    <a:pos x="152" y="0"/>
                  </a:cxn>
                  <a:cxn ang="0">
                    <a:pos x="152" y="20"/>
                  </a:cxn>
                  <a:cxn ang="0">
                    <a:pos x="0" y="20"/>
                  </a:cxn>
                  <a:cxn ang="0">
                    <a:pos x="0" y="66"/>
                  </a:cxn>
                </a:cxnLst>
                <a:rect l="0" t="0" r="r" b="b"/>
                <a:pathLst>
                  <a:path w="193" h="86">
                    <a:moveTo>
                      <a:pt x="0" y="66"/>
                    </a:moveTo>
                    <a:lnTo>
                      <a:pt x="152" y="66"/>
                    </a:lnTo>
                    <a:lnTo>
                      <a:pt x="152" y="86"/>
                    </a:lnTo>
                    <a:lnTo>
                      <a:pt x="193" y="40"/>
                    </a:lnTo>
                    <a:lnTo>
                      <a:pt x="152" y="0"/>
                    </a:lnTo>
                    <a:lnTo>
                      <a:pt x="152" y="20"/>
                    </a:lnTo>
                    <a:lnTo>
                      <a:pt x="0" y="20"/>
                    </a:lnTo>
                    <a:lnTo>
                      <a:pt x="0" y="66"/>
                    </a:lnTo>
                    <a:close/>
                  </a:path>
                </a:pathLst>
              </a:custGeom>
              <a:solidFill>
                <a:srgbClr val="FFFFFF"/>
              </a:solidFill>
              <a:ln w="9525">
                <a:noFill/>
                <a:round/>
                <a:headEnd/>
                <a:tailEnd/>
              </a:ln>
            </p:spPr>
            <p:txBody>
              <a:bodyPr/>
              <a:lstStyle/>
              <a:p>
                <a:endParaRPr lang="tr-TR"/>
              </a:p>
            </p:txBody>
          </p:sp>
          <p:sp>
            <p:nvSpPr>
              <p:cNvPr id="82135" name="Freeform 215"/>
              <p:cNvSpPr>
                <a:spLocks noChangeAspect="1"/>
              </p:cNvSpPr>
              <p:nvPr/>
            </p:nvSpPr>
            <p:spPr bwMode="auto">
              <a:xfrm>
                <a:off x="650" y="3213"/>
                <a:ext cx="61" cy="16"/>
              </a:xfrm>
              <a:custGeom>
                <a:avLst/>
                <a:gdLst/>
                <a:ahLst/>
                <a:cxnLst>
                  <a:cxn ang="0">
                    <a:pos x="0" y="31"/>
                  </a:cxn>
                  <a:cxn ang="0">
                    <a:pos x="106" y="138"/>
                  </a:cxn>
                  <a:cxn ang="0">
                    <a:pos x="91" y="153"/>
                  </a:cxn>
                  <a:cxn ang="0">
                    <a:pos x="152" y="148"/>
                  </a:cxn>
                  <a:cxn ang="0">
                    <a:pos x="152" y="92"/>
                  </a:cxn>
                  <a:cxn ang="0">
                    <a:pos x="136" y="107"/>
                  </a:cxn>
                  <a:cxn ang="0">
                    <a:pos x="30" y="0"/>
                  </a:cxn>
                  <a:cxn ang="0">
                    <a:pos x="0" y="31"/>
                  </a:cxn>
                </a:cxnLst>
                <a:rect l="0" t="0" r="r" b="b"/>
                <a:pathLst>
                  <a:path w="152" h="153">
                    <a:moveTo>
                      <a:pt x="0" y="31"/>
                    </a:moveTo>
                    <a:lnTo>
                      <a:pt x="106" y="138"/>
                    </a:lnTo>
                    <a:lnTo>
                      <a:pt x="91" y="153"/>
                    </a:lnTo>
                    <a:lnTo>
                      <a:pt x="152" y="148"/>
                    </a:lnTo>
                    <a:lnTo>
                      <a:pt x="152" y="92"/>
                    </a:lnTo>
                    <a:lnTo>
                      <a:pt x="136" y="107"/>
                    </a:lnTo>
                    <a:lnTo>
                      <a:pt x="30" y="0"/>
                    </a:lnTo>
                    <a:lnTo>
                      <a:pt x="0" y="31"/>
                    </a:lnTo>
                    <a:close/>
                  </a:path>
                </a:pathLst>
              </a:custGeom>
              <a:solidFill>
                <a:srgbClr val="FFFFFF"/>
              </a:solidFill>
              <a:ln w="9525">
                <a:noFill/>
                <a:round/>
                <a:headEnd/>
                <a:tailEnd/>
              </a:ln>
            </p:spPr>
            <p:txBody>
              <a:bodyPr/>
              <a:lstStyle/>
              <a:p>
                <a:endParaRPr lang="tr-TR"/>
              </a:p>
            </p:txBody>
          </p:sp>
          <p:sp>
            <p:nvSpPr>
              <p:cNvPr id="82136" name="Freeform 216"/>
              <p:cNvSpPr>
                <a:spLocks noChangeAspect="1"/>
              </p:cNvSpPr>
              <p:nvPr/>
            </p:nvSpPr>
            <p:spPr bwMode="auto">
              <a:xfrm>
                <a:off x="630" y="3216"/>
                <a:ext cx="23" cy="20"/>
              </a:xfrm>
              <a:custGeom>
                <a:avLst/>
                <a:gdLst/>
                <a:ahLst/>
                <a:cxnLst>
                  <a:cxn ang="0">
                    <a:pos x="20" y="0"/>
                  </a:cxn>
                  <a:cxn ang="0">
                    <a:pos x="20" y="153"/>
                  </a:cxn>
                  <a:cxn ang="0">
                    <a:pos x="0" y="153"/>
                  </a:cxn>
                  <a:cxn ang="0">
                    <a:pos x="46" y="193"/>
                  </a:cxn>
                  <a:cxn ang="0">
                    <a:pos x="86" y="153"/>
                  </a:cxn>
                  <a:cxn ang="0">
                    <a:pos x="66" y="153"/>
                  </a:cxn>
                  <a:cxn ang="0">
                    <a:pos x="66" y="0"/>
                  </a:cxn>
                  <a:cxn ang="0">
                    <a:pos x="20" y="0"/>
                  </a:cxn>
                </a:cxnLst>
                <a:rect l="0" t="0" r="r" b="b"/>
                <a:pathLst>
                  <a:path w="86" h="193">
                    <a:moveTo>
                      <a:pt x="20" y="0"/>
                    </a:moveTo>
                    <a:lnTo>
                      <a:pt x="20" y="153"/>
                    </a:lnTo>
                    <a:lnTo>
                      <a:pt x="0" y="153"/>
                    </a:lnTo>
                    <a:lnTo>
                      <a:pt x="46" y="193"/>
                    </a:lnTo>
                    <a:lnTo>
                      <a:pt x="86" y="153"/>
                    </a:lnTo>
                    <a:lnTo>
                      <a:pt x="66" y="153"/>
                    </a:lnTo>
                    <a:lnTo>
                      <a:pt x="66" y="0"/>
                    </a:lnTo>
                    <a:lnTo>
                      <a:pt x="20" y="0"/>
                    </a:lnTo>
                    <a:close/>
                  </a:path>
                </a:pathLst>
              </a:custGeom>
              <a:solidFill>
                <a:srgbClr val="FFFFFF"/>
              </a:solidFill>
              <a:ln w="9525">
                <a:noFill/>
                <a:round/>
                <a:headEnd/>
                <a:tailEnd/>
              </a:ln>
            </p:spPr>
            <p:txBody>
              <a:bodyPr/>
              <a:lstStyle/>
              <a:p>
                <a:endParaRPr lang="tr-TR"/>
              </a:p>
            </p:txBody>
          </p:sp>
          <p:sp>
            <p:nvSpPr>
              <p:cNvPr id="82137" name="Freeform 217"/>
              <p:cNvSpPr>
                <a:spLocks noChangeAspect="1"/>
              </p:cNvSpPr>
              <p:nvPr/>
            </p:nvSpPr>
            <p:spPr bwMode="auto">
              <a:xfrm>
                <a:off x="570" y="3213"/>
                <a:ext cx="62" cy="16"/>
              </a:xfrm>
              <a:custGeom>
                <a:avLst/>
                <a:gdLst/>
                <a:ahLst/>
                <a:cxnLst>
                  <a:cxn ang="0">
                    <a:pos x="122" y="0"/>
                  </a:cxn>
                  <a:cxn ang="0">
                    <a:pos x="16" y="107"/>
                  </a:cxn>
                  <a:cxn ang="0">
                    <a:pos x="0" y="92"/>
                  </a:cxn>
                  <a:cxn ang="0">
                    <a:pos x="0" y="153"/>
                  </a:cxn>
                  <a:cxn ang="0">
                    <a:pos x="61" y="153"/>
                  </a:cxn>
                  <a:cxn ang="0">
                    <a:pos x="46" y="138"/>
                  </a:cxn>
                  <a:cxn ang="0">
                    <a:pos x="152" y="31"/>
                  </a:cxn>
                  <a:cxn ang="0">
                    <a:pos x="122" y="0"/>
                  </a:cxn>
                </a:cxnLst>
                <a:rect l="0" t="0" r="r" b="b"/>
                <a:pathLst>
                  <a:path w="152" h="153">
                    <a:moveTo>
                      <a:pt x="122" y="0"/>
                    </a:moveTo>
                    <a:lnTo>
                      <a:pt x="16" y="107"/>
                    </a:lnTo>
                    <a:lnTo>
                      <a:pt x="0" y="92"/>
                    </a:lnTo>
                    <a:lnTo>
                      <a:pt x="0" y="153"/>
                    </a:lnTo>
                    <a:lnTo>
                      <a:pt x="61" y="153"/>
                    </a:lnTo>
                    <a:lnTo>
                      <a:pt x="46" y="138"/>
                    </a:lnTo>
                    <a:lnTo>
                      <a:pt x="152" y="31"/>
                    </a:lnTo>
                    <a:lnTo>
                      <a:pt x="122" y="0"/>
                    </a:lnTo>
                    <a:close/>
                  </a:path>
                </a:pathLst>
              </a:custGeom>
              <a:solidFill>
                <a:srgbClr val="FFFFFF"/>
              </a:solidFill>
              <a:ln w="9525">
                <a:noFill/>
                <a:round/>
                <a:headEnd/>
                <a:tailEnd/>
              </a:ln>
            </p:spPr>
            <p:txBody>
              <a:bodyPr/>
              <a:lstStyle/>
              <a:p>
                <a:endParaRPr lang="tr-TR"/>
              </a:p>
            </p:txBody>
          </p:sp>
          <p:sp>
            <p:nvSpPr>
              <p:cNvPr id="82138" name="Oval 218"/>
              <p:cNvSpPr>
                <a:spLocks noChangeAspect="1" noChangeArrowheads="1"/>
              </p:cNvSpPr>
              <p:nvPr/>
            </p:nvSpPr>
            <p:spPr bwMode="auto">
              <a:xfrm>
                <a:off x="615" y="3197"/>
                <a:ext cx="53" cy="27"/>
              </a:xfrm>
              <a:prstGeom prst="ellipse">
                <a:avLst/>
              </a:prstGeom>
              <a:solidFill>
                <a:srgbClr val="33CC33"/>
              </a:solidFill>
              <a:ln w="9525">
                <a:noFill/>
                <a:round/>
                <a:headEnd/>
                <a:tailEnd/>
              </a:ln>
            </p:spPr>
            <p:txBody>
              <a:bodyPr lIns="0" tIns="0" rIns="0" bIns="0" anchor="ctr" anchorCtr="1"/>
              <a:lstStyle/>
              <a:p>
                <a:pPr algn="ctr"/>
                <a:endParaRPr kumimoji="0" lang="en-GB" sz="900" b="1">
                  <a:solidFill>
                    <a:schemeClr val="bg1"/>
                  </a:solidFill>
                  <a:latin typeface="Arial" charset="0"/>
                </a:endParaRPr>
              </a:p>
            </p:txBody>
          </p:sp>
        </p:gr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a:ln/>
        </p:spPr>
        <p:txBody>
          <a:bodyPr/>
          <a:lstStyle/>
          <a:p>
            <a:r>
              <a:rPr lang="en-US"/>
              <a:t>Summary</a:t>
            </a:r>
          </a:p>
        </p:txBody>
      </p:sp>
      <p:sp>
        <p:nvSpPr>
          <p:cNvPr id="60419" name="Rectangle 3"/>
          <p:cNvSpPr>
            <a:spLocks noGrp="1" noChangeArrowheads="1"/>
          </p:cNvSpPr>
          <p:nvPr>
            <p:ph type="body" idx="1"/>
          </p:nvPr>
        </p:nvSpPr>
        <p:spPr>
          <a:xfrm>
            <a:off x="1371600" y="1676400"/>
            <a:ext cx="6858000" cy="3810000"/>
          </a:xfrm>
        </p:spPr>
        <p:txBody>
          <a:bodyPr/>
          <a:lstStyle/>
          <a:p>
            <a:r>
              <a:rPr lang="en-US">
                <a:solidFill>
                  <a:schemeClr val="bg2"/>
                </a:solidFill>
              </a:rPr>
              <a:t>What is a SAN</a:t>
            </a:r>
          </a:p>
          <a:p>
            <a:r>
              <a:rPr lang="en-US">
                <a:solidFill>
                  <a:schemeClr val="bg2"/>
                </a:solidFill>
              </a:rPr>
              <a:t>Basic Building Blocks of a SAN</a:t>
            </a:r>
          </a:p>
          <a:p>
            <a:r>
              <a:rPr lang="en-US">
                <a:solidFill>
                  <a:schemeClr val="bg2"/>
                </a:solidFill>
              </a:rPr>
              <a:t>A zoom into the Storage Architectures</a:t>
            </a:r>
          </a:p>
          <a:p>
            <a:r>
              <a:rPr lang="en-US">
                <a:solidFill>
                  <a:schemeClr val="bg2"/>
                </a:solidFill>
              </a:rPr>
              <a:t>SAN elements and architecture </a:t>
            </a:r>
          </a:p>
          <a:p>
            <a:r>
              <a:rPr lang="en-US"/>
              <a:t>Basic Protocols and Mechanisms</a:t>
            </a:r>
          </a:p>
          <a:p>
            <a:r>
              <a:rPr lang="en-US">
                <a:solidFill>
                  <a:schemeClr val="bg2"/>
                </a:solidFill>
              </a:rPr>
              <a:t>Who is who: Standardization Bodies and Industry Organizations</a:t>
            </a:r>
          </a:p>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Fiber Channel and the others	</a:t>
            </a:r>
          </a:p>
        </p:txBody>
      </p:sp>
      <p:sp>
        <p:nvSpPr>
          <p:cNvPr id="51203" name="Rectangle 3"/>
          <p:cNvSpPr>
            <a:spLocks noGrp="1" noChangeArrowheads="1"/>
          </p:cNvSpPr>
          <p:nvPr>
            <p:ph type="body" idx="1"/>
          </p:nvPr>
        </p:nvSpPr>
        <p:spPr/>
        <p:txBody>
          <a:bodyPr/>
          <a:lstStyle/>
          <a:p>
            <a:r>
              <a:rPr lang="en-US"/>
              <a:t>Fiber Channel and SCSI: they are not alternatives: FC will act as a transport layer for SCSI, amongst other protocols</a:t>
            </a:r>
          </a:p>
          <a:p>
            <a:r>
              <a:rPr lang="en-US"/>
              <a:t>Fiber Channel and IP: sometimes that are alternatives, sometimes not. While FC is used </a:t>
            </a:r>
            <a:r>
              <a:rPr lang="en-US" i="1"/>
              <a:t>instead of</a:t>
            </a:r>
            <a:r>
              <a:rPr lang="en-US"/>
              <a:t>  a TCP/IP network to connect reliable the servers to the storage, IP can still be used to extend FC networks over long geographical distance; in turn in some applications, FC can be used to carry IP traffic (mostly for in-band management)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t>FC protocols and services	</a:t>
            </a:r>
          </a:p>
        </p:txBody>
      </p:sp>
      <p:sp>
        <p:nvSpPr>
          <p:cNvPr id="83971" name="Rectangle 3"/>
          <p:cNvSpPr>
            <a:spLocks noGrp="1" noChangeArrowheads="1"/>
          </p:cNvSpPr>
          <p:nvPr>
            <p:ph type="body" idx="1"/>
          </p:nvPr>
        </p:nvSpPr>
        <p:spPr>
          <a:xfrm>
            <a:off x="1371600" y="1676400"/>
            <a:ext cx="6858000" cy="4724400"/>
          </a:xfrm>
        </p:spPr>
        <p:txBody>
          <a:bodyPr/>
          <a:lstStyle/>
          <a:p>
            <a:r>
              <a:rPr lang="en-US" sz="2000"/>
              <a:t>FC offers a layer 2 transport service, and uses layer 3 services to provide it, and to map upper layer protocols like SCSI, HIPPI, IP or others</a:t>
            </a:r>
          </a:p>
          <a:p>
            <a:r>
              <a:rPr lang="en-US" sz="2000"/>
              <a:t>FC0 defines the physical interface (data rates, connectors, media, distances, power and so on</a:t>
            </a:r>
          </a:p>
          <a:p>
            <a:r>
              <a:rPr lang="en-US" sz="2000"/>
              <a:t>FC1 deals with encoding/decoding of bits on the physical interface and low level signalling</a:t>
            </a:r>
          </a:p>
          <a:p>
            <a:r>
              <a:rPr lang="en-US" sz="2000"/>
              <a:t>FC2 defines framing and classes of services</a:t>
            </a:r>
          </a:p>
          <a:p>
            <a:r>
              <a:rPr lang="en-US" sz="2000"/>
              <a:t>FC3 provides common services like multicasting or possibly encryption</a:t>
            </a:r>
          </a:p>
          <a:p>
            <a:r>
              <a:rPr lang="en-US" sz="2000"/>
              <a:t>FC4 maps upper layer protocols onto Fiber Channel</a:t>
            </a:r>
          </a:p>
          <a:p>
            <a:r>
              <a:rPr lang="en-US" sz="2000"/>
              <a:t>FC-0 to 2 are the core of the FC link protocol, and will be examined in more detail in the next set of slides</a:t>
            </a:r>
          </a:p>
          <a:p>
            <a:endParaRPr lang="en-US" sz="20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t>FC0: physical interface</a:t>
            </a:r>
          </a:p>
        </p:txBody>
      </p:sp>
      <p:sp>
        <p:nvSpPr>
          <p:cNvPr id="89091" name="Rectangle 3"/>
          <p:cNvSpPr>
            <a:spLocks noGrp="1" noChangeArrowheads="1"/>
          </p:cNvSpPr>
          <p:nvPr>
            <p:ph type="body" idx="1"/>
          </p:nvPr>
        </p:nvSpPr>
        <p:spPr/>
        <p:txBody>
          <a:bodyPr/>
          <a:lstStyle/>
          <a:p>
            <a:pPr>
              <a:lnSpc>
                <a:spcPct val="80000"/>
              </a:lnSpc>
            </a:pPr>
            <a:r>
              <a:rPr lang="en-US" sz="2000"/>
              <a:t>FC supports many different variations of physical interfaces: Electrical and Optical both Multi Mode and Single Mode. They vary in terms of cost and performances (distance and speed)</a:t>
            </a:r>
          </a:p>
          <a:p>
            <a:pPr>
              <a:lnSpc>
                <a:spcPct val="80000"/>
              </a:lnSpc>
            </a:pPr>
            <a:r>
              <a:rPr lang="en-US" sz="2000"/>
              <a:t>The basic physical access to a FC port is so called GBIC (Gigabit Interface Connector) which is a hot swappable connector supporting all types of media, and comes in different form factors. The MIA (Media Interface Adaptor) is an electrical DB-9 to optical interface converter, that can be applied externally to the enclosure (disk or host)</a:t>
            </a:r>
          </a:p>
          <a:p>
            <a:pPr>
              <a:lnSpc>
                <a:spcPct val="80000"/>
              </a:lnSpc>
            </a:pPr>
            <a:r>
              <a:rPr lang="en-US" sz="2000"/>
              <a:t>Fiber channel connections are always bi-directional, point to point, serial. No drops or taps are considered in FC</a:t>
            </a:r>
          </a:p>
          <a:p>
            <a:pPr>
              <a:lnSpc>
                <a:spcPct val="80000"/>
              </a:lnSpc>
            </a:pPr>
            <a:r>
              <a:rPr lang="en-US" sz="2000"/>
              <a:t>All links should be capable of BER (Bit Error Rate) of 10 to -12 or less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FC-1: Line encoding </a:t>
            </a:r>
          </a:p>
        </p:txBody>
      </p:sp>
      <p:sp>
        <p:nvSpPr>
          <p:cNvPr id="90115" name="Rectangle 3"/>
          <p:cNvSpPr>
            <a:spLocks noGrp="1" noChangeArrowheads="1"/>
          </p:cNvSpPr>
          <p:nvPr>
            <p:ph type="body" idx="1"/>
          </p:nvPr>
        </p:nvSpPr>
        <p:spPr>
          <a:xfrm>
            <a:off x="762000" y="1676400"/>
            <a:ext cx="7467600" cy="4648200"/>
          </a:xfrm>
        </p:spPr>
        <p:txBody>
          <a:bodyPr/>
          <a:lstStyle/>
          <a:p>
            <a:pPr>
              <a:lnSpc>
                <a:spcPct val="80000"/>
              </a:lnSpc>
            </a:pPr>
            <a:r>
              <a:rPr lang="en-US" sz="2000"/>
              <a:t>FC-1 is in charge of bit transmission on the line. Since FC uses a serial transmission, an encoding in needed in order to transmit the clock signal along with the data. This is achieved mapping any pattern of 8 bits into a 10 bit pattern that will guarantee enough signal transitions, and so enough clock signal power on the line. The clock signal is filtered and recovered at the receiving point, and the bits are decoded</a:t>
            </a:r>
          </a:p>
          <a:p>
            <a:pPr>
              <a:lnSpc>
                <a:spcPct val="80000"/>
              </a:lnSpc>
            </a:pPr>
            <a:r>
              <a:rPr lang="en-US" sz="2000"/>
              <a:t>Not all the possible 10 bits sequences are used: only the ones that guarantee enough transitions are allowed. The others are invalid chars. Each 8 bits char has 2 coding on 2 10 bit patterns with opposite disparity (numbers of 0s and 1s), or 1 coding if the 10 bit pattern has no disparity (Same number of 0s and 1s)</a:t>
            </a:r>
          </a:p>
          <a:p>
            <a:pPr>
              <a:lnSpc>
                <a:spcPct val="80000"/>
              </a:lnSpc>
            </a:pPr>
            <a:r>
              <a:rPr lang="en-US" sz="2000"/>
              <a:t>To avoid accumulation of DC at the receiver, the encoder remembers every time it has transmitted a char with disparity (different numbers of ones and zeros) and will send the next char coded with opposite disparity. This mechanism is called running disparity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FC-1 characters</a:t>
            </a:r>
          </a:p>
        </p:txBody>
      </p:sp>
      <p:sp>
        <p:nvSpPr>
          <p:cNvPr id="91139" name="Rectangle 3"/>
          <p:cNvSpPr>
            <a:spLocks noGrp="1" noChangeArrowheads="1"/>
          </p:cNvSpPr>
          <p:nvPr>
            <p:ph type="body" idx="1"/>
          </p:nvPr>
        </p:nvSpPr>
        <p:spPr/>
        <p:txBody>
          <a:bodyPr/>
          <a:lstStyle/>
          <a:p>
            <a:pPr>
              <a:lnSpc>
                <a:spcPct val="90000"/>
              </a:lnSpc>
            </a:pPr>
            <a:endParaRPr lang="en-US"/>
          </a:p>
          <a:p>
            <a:pPr>
              <a:lnSpc>
                <a:spcPct val="90000"/>
              </a:lnSpc>
            </a:pPr>
            <a:r>
              <a:rPr lang="en-US"/>
              <a:t>FC is a word oriented architecture: 4 characters form a word</a:t>
            </a:r>
          </a:p>
          <a:p>
            <a:pPr>
              <a:lnSpc>
                <a:spcPct val="90000"/>
              </a:lnSpc>
            </a:pPr>
            <a:r>
              <a:rPr lang="en-US"/>
              <a:t>All possible 256 chars are mapped into 10 bit strings, and further 10 bits strings are available outside the coding space. Those are called special characters. </a:t>
            </a:r>
          </a:p>
          <a:p>
            <a:pPr>
              <a:lnSpc>
                <a:spcPct val="90000"/>
              </a:lnSpc>
            </a:pPr>
            <a:r>
              <a:rPr lang="en-US"/>
              <a:t>The encoder can encode data char as well as data char, and an input signal to the encoder will signal the encoder itself if the coming pattern is data or special char (K/D)</a:t>
            </a:r>
          </a:p>
          <a:p>
            <a:pPr>
              <a:lnSpc>
                <a:spcPct val="90000"/>
              </a:lnSpc>
            </a:pP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FC-1: Transmission words and Ordered sets</a:t>
            </a:r>
          </a:p>
        </p:txBody>
      </p:sp>
      <p:sp>
        <p:nvSpPr>
          <p:cNvPr id="92163" name="Rectangle 3"/>
          <p:cNvSpPr>
            <a:spLocks noGrp="1" noChangeArrowheads="1"/>
          </p:cNvSpPr>
          <p:nvPr>
            <p:ph type="body" idx="1"/>
          </p:nvPr>
        </p:nvSpPr>
        <p:spPr>
          <a:xfrm>
            <a:off x="1371600" y="1676400"/>
            <a:ext cx="6858000" cy="4724400"/>
          </a:xfrm>
        </p:spPr>
        <p:txBody>
          <a:bodyPr/>
          <a:lstStyle/>
          <a:p>
            <a:pPr>
              <a:lnSpc>
                <a:spcPct val="90000"/>
              </a:lnSpc>
            </a:pPr>
            <a:r>
              <a:rPr lang="en-US"/>
              <a:t>The transmitted words are composed by a sequence of 4 characters. </a:t>
            </a:r>
          </a:p>
          <a:p>
            <a:pPr>
              <a:lnSpc>
                <a:spcPct val="90000"/>
              </a:lnSpc>
            </a:pPr>
            <a:r>
              <a:rPr lang="en-US"/>
              <a:t>The first character of the sequence will tell if the remaining three need to be interpreted as control signals or data. If it is a K28.5 then the next 3 char are to be considered signals, and the word is called ordered set</a:t>
            </a:r>
          </a:p>
          <a:p>
            <a:pPr>
              <a:lnSpc>
                <a:spcPct val="90000"/>
              </a:lnSpc>
            </a:pPr>
            <a:r>
              <a:rPr lang="en-US"/>
              <a:t>The ordered set are divided into Primitive Signals (fill words and non-fill words), Frame delimiters (SOF and EOF) and Primitive Seqiences (if they are repeated multiple time on the line like NOS, OLS, LR, LRR, LIP, LPB, LPE)</a:t>
            </a:r>
          </a:p>
          <a:p>
            <a:pPr>
              <a:lnSpc>
                <a:spcPct val="90000"/>
              </a:lnSpc>
            </a:pP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FC-2: the frames</a:t>
            </a:r>
          </a:p>
        </p:txBody>
      </p:sp>
      <p:sp>
        <p:nvSpPr>
          <p:cNvPr id="93187" name="Rectangle 3"/>
          <p:cNvSpPr>
            <a:spLocks noGrp="1" noChangeArrowheads="1"/>
          </p:cNvSpPr>
          <p:nvPr>
            <p:ph type="body" idx="1"/>
          </p:nvPr>
        </p:nvSpPr>
        <p:spPr/>
        <p:txBody>
          <a:bodyPr/>
          <a:lstStyle/>
          <a:p>
            <a:r>
              <a:rPr lang="en-US" sz="2800"/>
              <a:t>Before any data is echanged, a session need to be established between the end ports, FC-2 is in charge of login session</a:t>
            </a:r>
          </a:p>
          <a:p>
            <a:r>
              <a:rPr lang="en-US" sz="2800"/>
              <a:t>Once the link is established, FC-2 will handle frames by using sequences and exchanges</a:t>
            </a:r>
          </a:p>
          <a:p>
            <a:r>
              <a:rPr lang="en-US" sz="2800"/>
              <a:t>FC-2 is also defining the frame format for FC</a:t>
            </a:r>
          </a:p>
          <a:p>
            <a:r>
              <a:rPr lang="en-US" sz="2800"/>
              <a:t>It also handles flow control and class of services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t>FC-2 Session</a:t>
            </a:r>
          </a:p>
        </p:txBody>
      </p:sp>
      <p:sp>
        <p:nvSpPr>
          <p:cNvPr id="94211" name="Rectangle 3"/>
          <p:cNvSpPr>
            <a:spLocks noGrp="1" noChangeArrowheads="1"/>
          </p:cNvSpPr>
          <p:nvPr>
            <p:ph type="body" idx="1"/>
          </p:nvPr>
        </p:nvSpPr>
        <p:spPr>
          <a:xfrm>
            <a:off x="1371600" y="1676400"/>
            <a:ext cx="7162800" cy="4724400"/>
          </a:xfrm>
        </p:spPr>
        <p:txBody>
          <a:bodyPr/>
          <a:lstStyle/>
          <a:p>
            <a:pPr>
              <a:lnSpc>
                <a:spcPct val="80000"/>
              </a:lnSpc>
            </a:pPr>
            <a:r>
              <a:rPr lang="en-US" sz="2000"/>
              <a:t>Before any data can be exchanged between end points, a session need to be established. During login the end nodes enchange information like identification, credits (number of outstanding frames supported)</a:t>
            </a:r>
          </a:p>
          <a:p>
            <a:pPr>
              <a:lnSpc>
                <a:spcPct val="80000"/>
              </a:lnSpc>
            </a:pPr>
            <a:r>
              <a:rPr lang="en-US" sz="2000"/>
              <a:t>When the session is not needed, it gets cleared by a logout operation</a:t>
            </a:r>
          </a:p>
          <a:p>
            <a:pPr>
              <a:lnSpc>
                <a:spcPct val="80000"/>
              </a:lnSpc>
            </a:pPr>
            <a:r>
              <a:rPr lang="en-US" sz="2000"/>
              <a:t>Within the session each operation happens within an exchange, that is a set of frames logically related to each other (example all the frames implementing a SCSI operation)</a:t>
            </a:r>
          </a:p>
          <a:p>
            <a:pPr>
              <a:lnSpc>
                <a:spcPct val="80000"/>
              </a:lnSpc>
            </a:pPr>
            <a:r>
              <a:rPr lang="en-US" sz="2000"/>
              <a:t>A set of frames that constitutes a high-level protocol information unit, is grouped into a sequence. An exchange can host multiple sequences</a:t>
            </a:r>
          </a:p>
          <a:p>
            <a:pPr>
              <a:lnSpc>
                <a:spcPct val="80000"/>
              </a:lnSpc>
            </a:pPr>
            <a:r>
              <a:rPr lang="en-US" sz="2000"/>
              <a:t>An FC frame is 2112 bytes long, and contains addressing fields as well as control fields  like exchange ID, sequence ID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SIMPLE SERVER</a:t>
            </a:r>
            <a:endParaRPr lang="tr-TR" dirty="0"/>
          </a:p>
        </p:txBody>
      </p:sp>
      <p:graphicFrame>
        <p:nvGraphicFramePr>
          <p:cNvPr id="9" name="Content Placeholder 8"/>
          <p:cNvGraphicFramePr>
            <a:graphicFrameLocks noGrp="1"/>
          </p:cNvGraphicFramePr>
          <p:nvPr>
            <p:ph idx="1"/>
          </p:nvPr>
        </p:nvGraphicFramePr>
        <p:xfrm>
          <a:off x="1371600" y="1676400"/>
          <a:ext cx="6858000" cy="4495800"/>
        </p:xfrm>
        <a:graphic>
          <a:graphicData uri="http://schemas.openxmlformats.org/drawingml/2006/table">
            <a:tbl>
              <a:tblPr firstRow="1" bandRow="1">
                <a:tableStyleId>{5C22544A-7EE6-4342-B048-85BDC9FD1C3A}</a:tableStyleId>
              </a:tblPr>
              <a:tblGrid>
                <a:gridCol w="3429000"/>
                <a:gridCol w="3429000"/>
              </a:tblGrid>
              <a:tr h="4495800">
                <a:tc>
                  <a:txBody>
                    <a:bodyPr/>
                    <a:lstStyle/>
                    <a:p>
                      <a:endParaRPr lang="tr-TR" dirty="0"/>
                    </a:p>
                  </a:txBody>
                  <a:tcPr/>
                </a:tc>
                <a:tc>
                  <a:txBody>
                    <a:bodyPr/>
                    <a:lstStyle/>
                    <a:p>
                      <a:r>
                        <a:rPr lang="tr-TR" sz="2400" dirty="0" err="1" smtClean="0">
                          <a:solidFill>
                            <a:srgbClr val="000000"/>
                          </a:solidFill>
                          <a:latin typeface="+mn-lt"/>
                          <a:ea typeface="+mn-ea"/>
                          <a:cs typeface="+mn-cs"/>
                        </a:rPr>
                        <a:t>Before</a:t>
                      </a:r>
                      <a:r>
                        <a:rPr lang="tr-TR" sz="2400" dirty="0" smtClean="0">
                          <a:solidFill>
                            <a:srgbClr val="000000"/>
                          </a:solidFill>
                          <a:latin typeface="+mn-lt"/>
                          <a:ea typeface="+mn-ea"/>
                          <a:cs typeface="+mn-cs"/>
                        </a:rPr>
                        <a:t> SAN </a:t>
                      </a:r>
                      <a:r>
                        <a:rPr lang="tr-TR" sz="2400" dirty="0" err="1" smtClean="0">
                          <a:solidFill>
                            <a:srgbClr val="000000"/>
                          </a:solidFill>
                          <a:latin typeface="+mn-lt"/>
                          <a:ea typeface="+mn-ea"/>
                          <a:cs typeface="+mn-cs"/>
                        </a:rPr>
                        <a:t>disks</a:t>
                      </a:r>
                      <a:r>
                        <a:rPr lang="tr-TR" sz="2400" dirty="0" smtClean="0">
                          <a:solidFill>
                            <a:srgbClr val="000000"/>
                          </a:solidFill>
                          <a:latin typeface="+mn-lt"/>
                          <a:ea typeface="+mn-ea"/>
                          <a:cs typeface="+mn-cs"/>
                        </a:rPr>
                        <a:t> </a:t>
                      </a:r>
                      <a:r>
                        <a:rPr lang="tr-TR" sz="2400" dirty="0" err="1" smtClean="0">
                          <a:solidFill>
                            <a:srgbClr val="000000"/>
                          </a:solidFill>
                          <a:latin typeface="+mn-lt"/>
                          <a:ea typeface="+mn-ea"/>
                          <a:cs typeface="+mn-cs"/>
                        </a:rPr>
                        <a:t>stored</a:t>
                      </a:r>
                      <a:r>
                        <a:rPr lang="tr-TR" sz="2400" dirty="0" smtClean="0">
                          <a:solidFill>
                            <a:srgbClr val="000000"/>
                          </a:solidFill>
                          <a:latin typeface="+mn-lt"/>
                          <a:ea typeface="+mn-ea"/>
                          <a:cs typeface="+mn-cs"/>
                        </a:rPr>
                        <a:t> on </a:t>
                      </a:r>
                      <a:r>
                        <a:rPr lang="tr-TR" sz="2400" dirty="0" err="1" smtClean="0">
                          <a:solidFill>
                            <a:srgbClr val="000000"/>
                          </a:solidFill>
                          <a:latin typeface="+mn-lt"/>
                          <a:ea typeface="+mn-ea"/>
                          <a:cs typeface="+mn-cs"/>
                        </a:rPr>
                        <a:t>the</a:t>
                      </a:r>
                      <a:r>
                        <a:rPr lang="tr-TR" sz="2400" dirty="0" smtClean="0">
                          <a:solidFill>
                            <a:srgbClr val="000000"/>
                          </a:solidFill>
                          <a:latin typeface="+mn-lt"/>
                          <a:ea typeface="+mn-ea"/>
                          <a:cs typeface="+mn-cs"/>
                        </a:rPr>
                        <a:t> server </a:t>
                      </a:r>
                      <a:r>
                        <a:rPr lang="tr-TR" sz="2400" dirty="0" err="1" smtClean="0">
                          <a:solidFill>
                            <a:srgbClr val="000000"/>
                          </a:solidFill>
                          <a:latin typeface="+mn-lt"/>
                          <a:ea typeface="+mn-ea"/>
                          <a:cs typeface="+mn-cs"/>
                        </a:rPr>
                        <a:t>and</a:t>
                      </a:r>
                      <a:r>
                        <a:rPr lang="tr-TR" sz="2400" dirty="0" smtClean="0">
                          <a:solidFill>
                            <a:srgbClr val="000000"/>
                          </a:solidFill>
                          <a:latin typeface="+mn-lt"/>
                          <a:ea typeface="+mn-ea"/>
                          <a:cs typeface="+mn-cs"/>
                        </a:rPr>
                        <a:t> can </a:t>
                      </a:r>
                      <a:r>
                        <a:rPr lang="tr-TR" sz="2400" dirty="0" err="1" smtClean="0">
                          <a:solidFill>
                            <a:srgbClr val="000000"/>
                          </a:solidFill>
                          <a:latin typeface="+mn-lt"/>
                          <a:ea typeface="+mn-ea"/>
                          <a:cs typeface="+mn-cs"/>
                        </a:rPr>
                        <a:t>only</a:t>
                      </a:r>
                      <a:r>
                        <a:rPr lang="tr-TR" sz="2400" dirty="0" smtClean="0">
                          <a:solidFill>
                            <a:srgbClr val="000000"/>
                          </a:solidFill>
                          <a:latin typeface="+mn-lt"/>
                          <a:ea typeface="+mn-ea"/>
                          <a:cs typeface="+mn-cs"/>
                        </a:rPr>
                        <a:t> be </a:t>
                      </a:r>
                      <a:r>
                        <a:rPr lang="tr-TR" sz="2400" dirty="0" err="1" smtClean="0">
                          <a:solidFill>
                            <a:srgbClr val="000000"/>
                          </a:solidFill>
                          <a:latin typeface="+mn-lt"/>
                          <a:ea typeface="+mn-ea"/>
                          <a:cs typeface="+mn-cs"/>
                        </a:rPr>
                        <a:t>reached</a:t>
                      </a:r>
                      <a:r>
                        <a:rPr lang="tr-TR" sz="2400" dirty="0" smtClean="0">
                          <a:solidFill>
                            <a:srgbClr val="000000"/>
                          </a:solidFill>
                          <a:latin typeface="+mn-lt"/>
                          <a:ea typeface="+mn-ea"/>
                          <a:cs typeface="+mn-cs"/>
                        </a:rPr>
                        <a:t> </a:t>
                      </a:r>
                      <a:r>
                        <a:rPr lang="tr-TR" sz="2400" dirty="0" err="1" smtClean="0">
                          <a:solidFill>
                            <a:srgbClr val="000000"/>
                          </a:solidFill>
                          <a:latin typeface="+mn-lt"/>
                          <a:ea typeface="+mn-ea"/>
                          <a:cs typeface="+mn-cs"/>
                        </a:rPr>
                        <a:t>and</a:t>
                      </a:r>
                      <a:r>
                        <a:rPr lang="tr-TR" sz="2400" dirty="0" smtClean="0">
                          <a:solidFill>
                            <a:srgbClr val="000000"/>
                          </a:solidFill>
                          <a:latin typeface="+mn-lt"/>
                          <a:ea typeface="+mn-ea"/>
                          <a:cs typeface="+mn-cs"/>
                        </a:rPr>
                        <a:t> </a:t>
                      </a:r>
                      <a:r>
                        <a:rPr lang="tr-TR" sz="2400" dirty="0" err="1" smtClean="0">
                          <a:solidFill>
                            <a:srgbClr val="000000"/>
                          </a:solidFill>
                          <a:latin typeface="+mn-lt"/>
                          <a:ea typeface="+mn-ea"/>
                          <a:cs typeface="+mn-cs"/>
                        </a:rPr>
                        <a:t>manageg</a:t>
                      </a:r>
                      <a:r>
                        <a:rPr lang="tr-TR" sz="2400" dirty="0" smtClean="0">
                          <a:solidFill>
                            <a:srgbClr val="000000"/>
                          </a:solidFill>
                          <a:latin typeface="+mn-lt"/>
                          <a:ea typeface="+mn-ea"/>
                          <a:cs typeface="+mn-cs"/>
                        </a:rPr>
                        <a:t> </a:t>
                      </a:r>
                      <a:r>
                        <a:rPr lang="tr-TR" sz="2400" dirty="0" err="1" smtClean="0">
                          <a:solidFill>
                            <a:srgbClr val="000000"/>
                          </a:solidFill>
                          <a:latin typeface="+mn-lt"/>
                          <a:ea typeface="+mn-ea"/>
                          <a:cs typeface="+mn-cs"/>
                        </a:rPr>
                        <a:t>by</a:t>
                      </a:r>
                      <a:r>
                        <a:rPr lang="tr-TR" sz="2400" dirty="0" smtClean="0">
                          <a:solidFill>
                            <a:srgbClr val="000000"/>
                          </a:solidFill>
                          <a:latin typeface="+mn-lt"/>
                          <a:ea typeface="+mn-ea"/>
                          <a:cs typeface="+mn-cs"/>
                        </a:rPr>
                        <a:t> </a:t>
                      </a:r>
                      <a:r>
                        <a:rPr lang="tr-TR" sz="2400" dirty="0" err="1" smtClean="0">
                          <a:solidFill>
                            <a:srgbClr val="000000"/>
                          </a:solidFill>
                          <a:latin typeface="+mn-lt"/>
                          <a:ea typeface="+mn-ea"/>
                          <a:cs typeface="+mn-cs"/>
                        </a:rPr>
                        <a:t>that</a:t>
                      </a:r>
                      <a:r>
                        <a:rPr lang="tr-TR" sz="2400" dirty="0" smtClean="0">
                          <a:solidFill>
                            <a:srgbClr val="000000"/>
                          </a:solidFill>
                          <a:latin typeface="+mn-lt"/>
                          <a:ea typeface="+mn-ea"/>
                          <a:cs typeface="+mn-cs"/>
                        </a:rPr>
                        <a:t> server </a:t>
                      </a:r>
                      <a:r>
                        <a:rPr lang="tr-TR" sz="2400" dirty="0" err="1" smtClean="0">
                          <a:solidFill>
                            <a:srgbClr val="000000"/>
                          </a:solidFill>
                          <a:latin typeface="+mn-lt"/>
                          <a:ea typeface="+mn-ea"/>
                          <a:cs typeface="+mn-cs"/>
                        </a:rPr>
                        <a:t>only</a:t>
                      </a:r>
                      <a:endParaRPr lang="tr-TR" sz="2400" dirty="0" smtClean="0">
                        <a:solidFill>
                          <a:srgbClr val="000000"/>
                        </a:solidFill>
                        <a:latin typeface="+mn-lt"/>
                        <a:ea typeface="+mn-ea"/>
                        <a:cs typeface="+mn-cs"/>
                      </a:endParaRPr>
                    </a:p>
                  </a:txBody>
                  <a:tcPr/>
                </a:tc>
              </a:tr>
            </a:tbl>
          </a:graphicData>
        </a:graphic>
      </p:graphicFrame>
      <p:pic>
        <p:nvPicPr>
          <p:cNvPr id="11" name="Picture 10" descr="sunucu.jpg"/>
          <p:cNvPicPr>
            <a:picLocks noChangeAspect="1"/>
          </p:cNvPicPr>
          <p:nvPr/>
        </p:nvPicPr>
        <p:blipFill>
          <a:blip r:embed="rId2" cstate="print"/>
          <a:stretch>
            <a:fillRect/>
          </a:stretch>
        </p:blipFill>
        <p:spPr>
          <a:xfrm>
            <a:off x="1371600" y="1676400"/>
            <a:ext cx="3505200" cy="3505200"/>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t>FC-2: flow control</a:t>
            </a:r>
          </a:p>
        </p:txBody>
      </p:sp>
      <p:sp>
        <p:nvSpPr>
          <p:cNvPr id="95235" name="Rectangle 3"/>
          <p:cNvSpPr>
            <a:spLocks noGrp="1" noChangeArrowheads="1"/>
          </p:cNvSpPr>
          <p:nvPr>
            <p:ph type="body" idx="1"/>
          </p:nvPr>
        </p:nvSpPr>
        <p:spPr/>
        <p:txBody>
          <a:bodyPr/>
          <a:lstStyle/>
          <a:p>
            <a:r>
              <a:rPr lang="en-US" sz="2000"/>
              <a:t>Flow control is performed in FC via use of Credits. </a:t>
            </a:r>
          </a:p>
          <a:p>
            <a:r>
              <a:rPr lang="en-US" sz="2000"/>
              <a:t>At the beginning of a transmission session, the two end point will negotiate how many frames the sender can send before they get acknowledged by the receiver (end to end credits – end to end flow control)</a:t>
            </a:r>
          </a:p>
          <a:p>
            <a:r>
              <a:rPr lang="en-US" sz="2000"/>
              <a:t>If there are connection elements in between the two end point the credits will also be negotiated at each link (buffer – to – buffer credits)</a:t>
            </a:r>
          </a:p>
          <a:p>
            <a:r>
              <a:rPr lang="en-US" sz="2000"/>
              <a:t>Each end point of a link will acknowledge receipt of the frames sending back credits (link by link or end to end) to the sender, which is now allowed to send more frames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t>FC switching fabric architecture services	</a:t>
            </a:r>
          </a:p>
        </p:txBody>
      </p:sp>
      <p:sp>
        <p:nvSpPr>
          <p:cNvPr id="84995" name="Rectangle 3"/>
          <p:cNvSpPr>
            <a:spLocks noGrp="1" noChangeArrowheads="1"/>
          </p:cNvSpPr>
          <p:nvPr>
            <p:ph type="body" idx="1"/>
          </p:nvPr>
        </p:nvSpPr>
        <p:spPr/>
        <p:txBody>
          <a:bodyPr/>
          <a:lstStyle/>
          <a:p>
            <a:r>
              <a:rPr lang="en-US"/>
              <a:t>FC switching fabric relies upon a number of software applications to deliver the transport services to the mapped upper level protocols</a:t>
            </a:r>
          </a:p>
          <a:p>
            <a:r>
              <a:rPr lang="en-US"/>
              <a:t>Amongst the many the most relevant ones are Zoning, Alias services, Domain Controller, Name Server, FSPF</a:t>
            </a:r>
          </a:p>
          <a:p>
            <a:r>
              <a:rPr lang="en-US"/>
              <a:t>Those services allow the fabric to function with no disruption, and maintain a consistent set of distributed information across the nodes of the fabric, and the end nodes (hosts and storage)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noFill/>
          <a:ln/>
        </p:spPr>
        <p:txBody>
          <a:bodyPr/>
          <a:lstStyle/>
          <a:p>
            <a:r>
              <a:rPr lang="en-US"/>
              <a:t>Summary</a:t>
            </a:r>
          </a:p>
        </p:txBody>
      </p:sp>
      <p:sp>
        <p:nvSpPr>
          <p:cNvPr id="61443" name="Rectangle 3"/>
          <p:cNvSpPr>
            <a:spLocks noGrp="1" noChangeArrowheads="1"/>
          </p:cNvSpPr>
          <p:nvPr>
            <p:ph type="body" idx="1"/>
          </p:nvPr>
        </p:nvSpPr>
        <p:spPr>
          <a:xfrm>
            <a:off x="1371600" y="1676400"/>
            <a:ext cx="6858000" cy="3810000"/>
          </a:xfrm>
        </p:spPr>
        <p:txBody>
          <a:bodyPr/>
          <a:lstStyle/>
          <a:p>
            <a:r>
              <a:rPr lang="en-US">
                <a:solidFill>
                  <a:schemeClr val="bg2"/>
                </a:solidFill>
              </a:rPr>
              <a:t>What is a SAN</a:t>
            </a:r>
          </a:p>
          <a:p>
            <a:r>
              <a:rPr lang="en-US">
                <a:solidFill>
                  <a:schemeClr val="bg2"/>
                </a:solidFill>
              </a:rPr>
              <a:t>Basic Building Blocks of a SAN</a:t>
            </a:r>
          </a:p>
          <a:p>
            <a:r>
              <a:rPr lang="en-US">
                <a:solidFill>
                  <a:schemeClr val="bg2"/>
                </a:solidFill>
              </a:rPr>
              <a:t>A zoom into the Storage Architectures</a:t>
            </a:r>
          </a:p>
          <a:p>
            <a:r>
              <a:rPr lang="en-US">
                <a:solidFill>
                  <a:schemeClr val="bg2"/>
                </a:solidFill>
              </a:rPr>
              <a:t>SAN elements and architecture </a:t>
            </a:r>
          </a:p>
          <a:p>
            <a:r>
              <a:rPr lang="en-US">
                <a:solidFill>
                  <a:schemeClr val="bg2"/>
                </a:solidFill>
              </a:rPr>
              <a:t>Basic Protocols and Mechanisms</a:t>
            </a:r>
          </a:p>
          <a:p>
            <a:r>
              <a:rPr lang="en-US"/>
              <a:t>Who is who: Standardization Bodies and Industry Organizations</a:t>
            </a:r>
          </a:p>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Standardization Bodies and Industry Organizations	</a:t>
            </a:r>
          </a:p>
        </p:txBody>
      </p:sp>
      <p:sp>
        <p:nvSpPr>
          <p:cNvPr id="88067" name="Rectangle 3"/>
          <p:cNvSpPr>
            <a:spLocks noGrp="1" noChangeArrowheads="1"/>
          </p:cNvSpPr>
          <p:nvPr>
            <p:ph type="body" idx="1"/>
          </p:nvPr>
        </p:nvSpPr>
        <p:spPr/>
        <p:txBody>
          <a:bodyPr/>
          <a:lstStyle/>
          <a:p>
            <a:pPr>
              <a:lnSpc>
                <a:spcPct val="90000"/>
              </a:lnSpc>
            </a:pPr>
            <a:r>
              <a:rPr lang="en-US" sz="2000"/>
              <a:t>FC is standardized by ANSI, in T11 committee (www.T11.org)</a:t>
            </a:r>
          </a:p>
          <a:p>
            <a:pPr>
              <a:lnSpc>
                <a:spcPct val="90000"/>
              </a:lnSpc>
            </a:pPr>
            <a:r>
              <a:rPr lang="en-US" sz="2000"/>
              <a:t>SCSI is standardized by ANSI, in T10 committee (www.T10.org)</a:t>
            </a:r>
          </a:p>
          <a:p>
            <a:pPr>
              <a:lnSpc>
                <a:spcPct val="90000"/>
              </a:lnSpc>
            </a:pPr>
            <a:r>
              <a:rPr lang="en-US" sz="2000"/>
              <a:t>IETF is dealing with iSCSI, FCIP, IPFC (IP/FC protocols) requests for comments (RFC)  (www.ietf.org)</a:t>
            </a:r>
          </a:p>
          <a:p>
            <a:pPr>
              <a:lnSpc>
                <a:spcPct val="90000"/>
              </a:lnSpc>
            </a:pPr>
            <a:r>
              <a:rPr lang="en-US" sz="2000"/>
              <a:t>SNIA is the Storage Networking Industry Association and it is not in charge of standardization (www.snia.org)</a:t>
            </a:r>
          </a:p>
          <a:p>
            <a:pPr>
              <a:lnSpc>
                <a:spcPct val="90000"/>
              </a:lnSpc>
            </a:pPr>
            <a:r>
              <a:rPr lang="en-US" sz="2000"/>
              <a:t>FCIA is the Fiber Channel Industry Association and it is not in charge of standardization (www.fibrechannel.org)</a:t>
            </a:r>
          </a:p>
          <a:p>
            <a:pPr>
              <a:lnSpc>
                <a:spcPct val="90000"/>
              </a:lnSpc>
            </a:pPr>
            <a:r>
              <a:rPr lang="en-US" sz="2000"/>
              <a:t>UNH is University of New Hampshire, and it is traditionally involved with interoperability third party testing. It is not a standard body (http://www.unh.edu)</a:t>
            </a:r>
          </a:p>
          <a:p>
            <a:pPr>
              <a:lnSpc>
                <a:spcPct val="90000"/>
              </a:lnSpc>
            </a:pPr>
            <a:endParaRPr lang="en-US" sz="2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noFill/>
          <a:ln/>
        </p:spPr>
        <p:txBody>
          <a:bodyPr/>
          <a:lstStyle/>
          <a:p>
            <a:r>
              <a:rPr lang="en-US"/>
              <a:t>Summary</a:t>
            </a:r>
          </a:p>
        </p:txBody>
      </p:sp>
      <p:sp>
        <p:nvSpPr>
          <p:cNvPr id="54275" name="Rectangle 3"/>
          <p:cNvSpPr>
            <a:spLocks noGrp="1" noChangeArrowheads="1"/>
          </p:cNvSpPr>
          <p:nvPr>
            <p:ph type="body" idx="1"/>
          </p:nvPr>
        </p:nvSpPr>
        <p:spPr>
          <a:xfrm>
            <a:off x="1371600" y="1676400"/>
            <a:ext cx="6858000" cy="3810000"/>
          </a:xfrm>
        </p:spPr>
        <p:txBody>
          <a:bodyPr/>
          <a:lstStyle/>
          <a:p>
            <a:r>
              <a:rPr lang="tr-TR" dirty="0">
                <a:solidFill>
                  <a:schemeClr val="bg2"/>
                </a:solidFill>
              </a:rPr>
              <a:t>BEFORE SAN</a:t>
            </a:r>
          </a:p>
          <a:p>
            <a:r>
              <a:rPr lang="en-US" dirty="0"/>
              <a:t>What is a SAN</a:t>
            </a:r>
          </a:p>
          <a:p>
            <a:r>
              <a:rPr lang="en-US" dirty="0">
                <a:solidFill>
                  <a:schemeClr val="bg2"/>
                </a:solidFill>
              </a:rPr>
              <a:t>Basic Building Blocks of a SAN</a:t>
            </a:r>
          </a:p>
          <a:p>
            <a:r>
              <a:rPr lang="en-US" dirty="0">
                <a:solidFill>
                  <a:schemeClr val="bg2"/>
                </a:solidFill>
              </a:rPr>
              <a:t>A zoom into the Storage Architectures</a:t>
            </a:r>
          </a:p>
          <a:p>
            <a:r>
              <a:rPr lang="en-US" dirty="0">
                <a:solidFill>
                  <a:schemeClr val="bg2"/>
                </a:solidFill>
              </a:rPr>
              <a:t>SAN elements and architecture </a:t>
            </a:r>
          </a:p>
          <a:p>
            <a:r>
              <a:rPr lang="en-US" dirty="0">
                <a:solidFill>
                  <a:schemeClr val="bg2"/>
                </a:solidFill>
              </a:rPr>
              <a:t>Basic Protocols and Mechanisms</a:t>
            </a:r>
          </a:p>
          <a:p>
            <a:r>
              <a:rPr lang="en-US" dirty="0">
                <a:solidFill>
                  <a:schemeClr val="bg2"/>
                </a:solidFill>
              </a:rPr>
              <a:t>Who is who: Standardization Bodies and Industry Organizations</a:t>
            </a:r>
          </a:p>
          <a:p>
            <a:endParaRPr lang="en-US" dirty="0">
              <a:solidFill>
                <a:schemeClr val="bg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Definition</a:t>
            </a:r>
          </a:p>
        </p:txBody>
      </p:sp>
      <p:sp>
        <p:nvSpPr>
          <p:cNvPr id="25603" name="Rectangle 3"/>
          <p:cNvSpPr>
            <a:spLocks noGrp="1" noChangeArrowheads="1"/>
          </p:cNvSpPr>
          <p:nvPr>
            <p:ph type="body" idx="1"/>
          </p:nvPr>
        </p:nvSpPr>
        <p:spPr/>
        <p:txBody>
          <a:bodyPr/>
          <a:lstStyle/>
          <a:p>
            <a:r>
              <a:rPr lang="en-US"/>
              <a:t>A SAN (Storage Area Network) is a network designed to transfer data from servers to targets, and it is alternative to a directly attached target architecture, or to a DAS architecture, where the storage is connected to the servers on general purpose networks</a:t>
            </a:r>
          </a:p>
          <a:p>
            <a:r>
              <a:rPr lang="en-US"/>
              <a:t>Additional definitions of a SAN imply that the SAN should also be highly performing, and should be such to enable storage devices to communicate with one another and with computer systems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Different technologies</a:t>
            </a:r>
          </a:p>
        </p:txBody>
      </p:sp>
      <p:sp>
        <p:nvSpPr>
          <p:cNvPr id="45059" name="Rectangle 3"/>
          <p:cNvSpPr>
            <a:spLocks noGrp="1" noChangeArrowheads="1"/>
          </p:cNvSpPr>
          <p:nvPr>
            <p:ph type="body" idx="1"/>
          </p:nvPr>
        </p:nvSpPr>
        <p:spPr/>
        <p:txBody>
          <a:bodyPr/>
          <a:lstStyle/>
          <a:p>
            <a:endParaRPr lang="en-US"/>
          </a:p>
          <a:p>
            <a:r>
              <a:rPr lang="en-US"/>
              <a:t>Multiple technology can be used when building a SAN; traditionally the dominant technology is Fiber Channel, but IP based solutions are also quite popular for specific applications</a:t>
            </a:r>
          </a:p>
          <a:p>
            <a:r>
              <a:rPr lang="en-US"/>
              <a:t>The concept of SAN is also independent from the devices that are attached to it. Can be disks, tapes, RAIDs, file servers, or other</a:t>
            </a:r>
          </a:p>
          <a:p>
            <a:pPr>
              <a:buFontTx/>
              <a:buNone/>
            </a:pPr>
            <a:endParaRPr lang="en-US"/>
          </a:p>
          <a:p>
            <a:pPr>
              <a:buFontTx/>
              <a:buNone/>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SAN and NAS: network and node</a:t>
            </a:r>
          </a:p>
        </p:txBody>
      </p:sp>
      <p:sp>
        <p:nvSpPr>
          <p:cNvPr id="46083" name="Rectangle 3"/>
          <p:cNvSpPr>
            <a:spLocks noGrp="1" noChangeArrowheads="1"/>
          </p:cNvSpPr>
          <p:nvPr>
            <p:ph type="body" idx="1"/>
          </p:nvPr>
        </p:nvSpPr>
        <p:spPr/>
        <p:txBody>
          <a:bodyPr/>
          <a:lstStyle/>
          <a:p>
            <a:endParaRPr lang="en-US"/>
          </a:p>
          <a:p>
            <a:r>
              <a:rPr lang="en-US"/>
              <a:t>SAN vs NAS: while a SAN is a network connecting storage subsystems, the NAS is a storage subsystem, making use of a general purpose network. </a:t>
            </a:r>
          </a:p>
          <a:p>
            <a:r>
              <a:rPr lang="en-US"/>
              <a:t>The SAN is an extension of the disk channel outside the server, while the NAS is a disk subsystem connected to the servers, in most cases via an IP network. </a:t>
            </a:r>
          </a:p>
          <a:p>
            <a:pPr>
              <a:buFontTx/>
              <a:buNone/>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noFill/>
          <a:ln/>
        </p:spPr>
        <p:txBody>
          <a:bodyPr/>
          <a:lstStyle/>
          <a:p>
            <a:r>
              <a:rPr lang="en-US"/>
              <a:t>Summary</a:t>
            </a:r>
          </a:p>
        </p:txBody>
      </p:sp>
      <p:sp>
        <p:nvSpPr>
          <p:cNvPr id="56323" name="Rectangle 3"/>
          <p:cNvSpPr>
            <a:spLocks noGrp="1" noChangeArrowheads="1"/>
          </p:cNvSpPr>
          <p:nvPr>
            <p:ph type="body" idx="1"/>
          </p:nvPr>
        </p:nvSpPr>
        <p:spPr>
          <a:xfrm>
            <a:off x="1371600" y="1676400"/>
            <a:ext cx="6858000" cy="3810000"/>
          </a:xfrm>
        </p:spPr>
        <p:txBody>
          <a:bodyPr/>
          <a:lstStyle/>
          <a:p>
            <a:r>
              <a:rPr lang="en-US">
                <a:solidFill>
                  <a:schemeClr val="bg2"/>
                </a:solidFill>
              </a:rPr>
              <a:t>What is a SAN</a:t>
            </a:r>
          </a:p>
          <a:p>
            <a:r>
              <a:rPr lang="en-US"/>
              <a:t>Basic Building Blocks of SAN</a:t>
            </a:r>
          </a:p>
          <a:p>
            <a:r>
              <a:rPr lang="en-US">
                <a:solidFill>
                  <a:schemeClr val="bg2"/>
                </a:solidFill>
              </a:rPr>
              <a:t>A zoom into the Storage Architectures</a:t>
            </a:r>
          </a:p>
          <a:p>
            <a:r>
              <a:rPr lang="en-US">
                <a:solidFill>
                  <a:schemeClr val="bg2"/>
                </a:solidFill>
              </a:rPr>
              <a:t>SAN elements and architecture</a:t>
            </a:r>
          </a:p>
          <a:p>
            <a:r>
              <a:rPr lang="en-US">
                <a:solidFill>
                  <a:schemeClr val="bg2"/>
                </a:solidFill>
              </a:rPr>
              <a:t>Basic Protocols and Mechanisms</a:t>
            </a:r>
          </a:p>
          <a:p>
            <a:r>
              <a:rPr lang="en-US">
                <a:solidFill>
                  <a:schemeClr val="bg2"/>
                </a:solidFill>
              </a:rPr>
              <a:t>Who is who: Standardization Bodies and Industry Organizations</a:t>
            </a:r>
          </a:p>
          <a:p>
            <a:endParaRPr lang="en-US">
              <a:solidFill>
                <a:schemeClr val="bg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rketing plan presentation">
  <a:themeElements>
    <a:clrScheme name="Marketing plan presentation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fontScheme name="Marketing plan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arketing plan presentation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clrMap bg1="lt1" tx1="dk1" bg2="lt2" tx2="dk2" accent1="accent1" accent2="accent2" accent3="accent3" accent4="accent4" accent5="accent5" accent6="accent6" hlink="hlink" folHlink="folHlink"/>
    </a:extraClrScheme>
    <a:extraClrScheme>
      <a:clrScheme name="Marketing plan presentation 2">
        <a:dk1>
          <a:srgbClr val="003366"/>
        </a:dk1>
        <a:lt1>
          <a:srgbClr val="CCECFF"/>
        </a:lt1>
        <a:dk2>
          <a:srgbClr val="4B3384"/>
        </a:dk2>
        <a:lt2>
          <a:srgbClr val="849CBB"/>
        </a:lt2>
        <a:accent1>
          <a:srgbClr val="90DBFF"/>
        </a:accent1>
        <a:accent2>
          <a:srgbClr val="99FFCC"/>
        </a:accent2>
        <a:accent3>
          <a:srgbClr val="E2F4FF"/>
        </a:accent3>
        <a:accent4>
          <a:srgbClr val="002A56"/>
        </a:accent4>
        <a:accent5>
          <a:srgbClr val="C6EAFF"/>
        </a:accent5>
        <a:accent6>
          <a:srgbClr val="8AE7B9"/>
        </a:accent6>
        <a:hlink>
          <a:srgbClr val="DFC0FF"/>
        </a:hlink>
        <a:folHlink>
          <a:srgbClr val="6DC5DE"/>
        </a:folHlink>
      </a:clrScheme>
      <a:clrMap bg1="lt1" tx1="dk1" bg2="lt2" tx2="dk2" accent1="accent1" accent2="accent2" accent3="accent3" accent4="accent4" accent5="accent5" accent6="accent6" hlink="hlink" folHlink="folHlink"/>
    </a:extraClrScheme>
    <a:extraClrScheme>
      <a:clrScheme name="Marketing plan presentation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Marketing plan presentation</Template>
  <TotalTime>571</TotalTime>
  <Words>2820</Words>
  <Application>Microsoft Office PowerPoint</Application>
  <PresentationFormat>On-screen Show (4:3)</PresentationFormat>
  <Paragraphs>249</Paragraphs>
  <Slides>43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Marketing plan presentation</vt:lpstr>
      <vt:lpstr>VISIO</vt:lpstr>
      <vt:lpstr>Storage Area Network</vt:lpstr>
      <vt:lpstr>Summary</vt:lpstr>
      <vt:lpstr>Summary</vt:lpstr>
      <vt:lpstr>SIMPLE SERVER</vt:lpstr>
      <vt:lpstr>Summary</vt:lpstr>
      <vt:lpstr>Definition</vt:lpstr>
      <vt:lpstr>Different technologies</vt:lpstr>
      <vt:lpstr>SAN and NAS: network and node</vt:lpstr>
      <vt:lpstr>Summary</vt:lpstr>
      <vt:lpstr>SAN interconnections</vt:lpstr>
      <vt:lpstr>Initiator and Target in FC SANs</vt:lpstr>
      <vt:lpstr>Hard Drives</vt:lpstr>
      <vt:lpstr>FAT</vt:lpstr>
      <vt:lpstr>JBODs and RAIDs</vt:lpstr>
      <vt:lpstr>RAID 0 or striping</vt:lpstr>
      <vt:lpstr>RAID 1 - mirroring</vt:lpstr>
      <vt:lpstr>RAID 3 </vt:lpstr>
      <vt:lpstr>RAID 5</vt:lpstr>
      <vt:lpstr>SSD FLUSH CARD</vt:lpstr>
      <vt:lpstr>Summary</vt:lpstr>
      <vt:lpstr>RAID array vs DAS vs NAS vs SAN (I)</vt:lpstr>
      <vt:lpstr>RAID array vs DAS vs NAS vs SAN (II)</vt:lpstr>
      <vt:lpstr>DAS vs NAS architecture</vt:lpstr>
      <vt:lpstr>SAN architecture</vt:lpstr>
      <vt:lpstr>Summary</vt:lpstr>
      <vt:lpstr>SAN </vt:lpstr>
      <vt:lpstr>SAN basic requirements</vt:lpstr>
      <vt:lpstr>SAN supported topologies: point to point </vt:lpstr>
      <vt:lpstr>SAN supported topologies: arbitrated loop</vt:lpstr>
      <vt:lpstr>SAN supported topologies: switched fabric</vt:lpstr>
      <vt:lpstr>Summary</vt:lpstr>
      <vt:lpstr>Fiber Channel and the others </vt:lpstr>
      <vt:lpstr>FC protocols and services </vt:lpstr>
      <vt:lpstr>FC0: physical interface</vt:lpstr>
      <vt:lpstr>FC-1: Line encoding </vt:lpstr>
      <vt:lpstr>FC-1 characters</vt:lpstr>
      <vt:lpstr>FC-1: Transmission words and Ordered sets</vt:lpstr>
      <vt:lpstr>FC-2: the frames</vt:lpstr>
      <vt:lpstr>FC-2 Session</vt:lpstr>
      <vt:lpstr>FC-2: flow control</vt:lpstr>
      <vt:lpstr>FC switching fabric architecture services </vt:lpstr>
      <vt:lpstr>Summary</vt:lpstr>
      <vt:lpstr>Standardization Bodies and Industry Organizations </vt:lpstr>
    </vt:vector>
  </TitlesOfParts>
  <Company>çankaya üniversitesi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Storage Area Network</dc:title>
  <cp:lastModifiedBy>uekae</cp:lastModifiedBy>
  <cp:revision>2</cp:revision>
  <cp:lastPrinted>1601-01-01T00:00:00Z</cp:lastPrinted>
  <dcterms:created xsi:type="dcterms:W3CDTF">2008-06-17T21:56:40Z</dcterms:created>
  <dcterms:modified xsi:type="dcterms:W3CDTF">2011-01-05T15:54:00Z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TC010178121033</vt:lpwstr>
  </property>
</Properties>
</file>